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83" r:id="rId2"/>
    <p:sldId id="354" r:id="rId3"/>
    <p:sldId id="355" r:id="rId4"/>
    <p:sldId id="284" r:id="rId5"/>
    <p:sldId id="286" r:id="rId6"/>
    <p:sldId id="287" r:id="rId7"/>
    <p:sldId id="288" r:id="rId8"/>
    <p:sldId id="290" r:id="rId9"/>
    <p:sldId id="291" r:id="rId10"/>
    <p:sldId id="361" r:id="rId11"/>
    <p:sldId id="292" r:id="rId12"/>
    <p:sldId id="293" r:id="rId13"/>
    <p:sldId id="360" r:id="rId14"/>
    <p:sldId id="294" r:id="rId15"/>
    <p:sldId id="295" r:id="rId16"/>
    <p:sldId id="296" r:id="rId17"/>
    <p:sldId id="297" r:id="rId18"/>
    <p:sldId id="299" r:id="rId19"/>
    <p:sldId id="300" r:id="rId20"/>
    <p:sldId id="301" r:id="rId21"/>
    <p:sldId id="302" r:id="rId22"/>
    <p:sldId id="362" r:id="rId23"/>
    <p:sldId id="303" r:id="rId24"/>
    <p:sldId id="305" r:id="rId25"/>
    <p:sldId id="306" r:id="rId26"/>
    <p:sldId id="310" r:id="rId27"/>
    <p:sldId id="319" r:id="rId28"/>
    <p:sldId id="320" r:id="rId29"/>
    <p:sldId id="322" r:id="rId30"/>
    <p:sldId id="282" r:id="rId31"/>
  </p:sldIdLst>
  <p:sldSz cx="9144000" cy="6858000" type="letter"/>
  <p:notesSz cx="6858000" cy="9199563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D58"/>
    <a:srgbClr val="E3DBD3"/>
    <a:srgbClr val="E6E3D0"/>
    <a:srgbClr val="E1DEC5"/>
    <a:srgbClr val="8F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2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40" y="-8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37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A85F09D-4E52-4C5A-99A5-C476105DE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ADHD IN THE HOME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08901C6-609C-4424-9BFE-E3B3540A5F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4/30/02    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5BE161A0-3526-416F-896B-4E563438A7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6095C8C7-7734-4FB6-AC9D-362495B468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8FF4D4-FA6A-4B70-938D-F2B0C1233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14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4F0B409-1A73-4BE6-9B01-B31167EFDB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ADHD IN THE HOME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33BF398-F077-47AB-AB23-F55E39E285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4/30/02    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C10D41BC-1F50-4155-B5CB-AD3378E933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3BB8886-D96F-46E3-B0E2-3F94EE0E52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27A99737-C10C-43F5-BE71-5B73670CC7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Brett L. Patterson, M.A.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4A608D1-955F-46EB-AC33-F6D28D731F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93AA28-F115-48FF-9913-9BDBC6E0F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1415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D627244-76A5-41E8-8097-7B70D3131A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ADHD IN THE HOME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F6C8EB-B701-49F5-977A-266CC08FCF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4/30/02  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7AD671-998E-400E-9CE0-6A049CFB2B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Brett L. Patterson, M.A.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D1A9C7C-B5C6-4A2C-B7F1-AF4433E08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F690A-8F13-412B-960E-77973093D4A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5EC13D0-4D02-41F7-862E-D1C57F8E40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47266AF-0857-4C06-8CBB-E1C7D43EE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85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98236A5-D086-4B94-97B1-2B218C6E90C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kumimoji="1" lang="en-US" altLang="en-US" sz="2400"/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EEE53331-92FE-4BB1-AE1E-1E4077643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>
            <a:extLst>
              <a:ext uri="{FF2B5EF4-FFF2-40B4-BE49-F238E27FC236}">
                <a16:creationId xmlns:a16="http://schemas.microsoft.com/office/drawing/2014/main" id="{CA0B39F6-5BFB-4E2F-B0B1-6C6277B78B2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kumimoji="1" lang="en-US" altLang="en-US" sz="2400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72163E4B-D76D-433F-889A-F97A208F0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54CF135D-352E-4B85-A281-F2D201210B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D3C82A-5875-4AB4-8D59-71EAFAB078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98FF38F-A4CC-4B1A-BCF0-ED893F4C923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1BC74-43F5-4499-939B-DBAF45C59932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61BE23E1-38EF-4389-979F-7D43090779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71F768E0-96C4-4C74-A091-BC0D82758E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85F6FF-6521-4BDC-AD76-1509BF1E71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1102-6CB2-42A5-8D1A-A4D057AE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FA2D1-49F6-4F7B-9862-FA24F5DBF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83F0-5BAB-40FF-9238-945433EC9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888040-443D-41D5-88BA-C5C3B7EFDB43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36A27-41BB-4839-AE68-5F021DF7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F7FA3-47DD-4D2E-9A8A-95F076E4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7902-1FC0-46CE-B4DA-E7100C7AD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280384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65D00-2A5B-4447-8CB7-BAB0999E2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7B915-CA3B-4A05-8B5B-285F45B86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63368-DC6C-4D41-9F2E-8DC052D8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03010-1305-49D1-8781-F8676940E5D6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63317-31D4-4977-8A91-0AADA4AE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A247A-9981-4885-A9DD-D0CB1A2F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43556-B746-4077-B06E-441FEC20A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943651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A97D-D2D1-40D5-BE19-D7708E63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087EB-8AC0-4041-88E7-5B1F8952B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59E73-A1EE-4F30-B28B-7094235E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65747-753D-4EA7-AAD9-B58ADB2F2203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DDA20-EEE5-4291-B24E-5D3C78B9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742D-4875-4F23-9758-36467458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EDD53-1916-46FE-AE5C-B4E35D75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65582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AFDE-8A1F-4AFC-B459-C94379AE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DFEE6-DBEC-4E90-A6D2-3DE152A5E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E4940-65DD-4B66-97A0-1A935B65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EAA05-765F-407C-AF64-D22A188BC34E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75CB9-EECA-4747-9C5A-4FF9B831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C211-7433-4C9C-A3F0-A14F60D9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CDD58-B7E4-4E33-89E9-6268CAE78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203307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1791D-E2EA-4C71-8F0D-56BFF0D1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1446F-8968-4EE9-B3FE-B0CF776EF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54E22-9644-4D14-9CA5-BBADA1A7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C02D2-2070-4EF4-BDD4-9413089D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95529-6645-4277-9CCA-41AC8BA6152D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F5E6C-792F-45A3-A492-892FAF80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B80B4-C462-412C-975F-8C745A49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36B81-2C1D-4C03-9346-A2D7C93FB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475819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DF9E-96DB-4CB3-A07F-A072A6D1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747DC-C0A8-43E0-95E3-36A0E7B92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6799E-C294-4A72-BB42-B528DDFE7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4E4D0-6B98-4770-AEAB-1A33566EF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4D4CD-02A2-4A77-A585-B6EA70491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F30643-50EB-45D7-ABD4-A3ACC99F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8BC350-A49B-443C-B718-3D4E0978C024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BF933-1D01-4227-8F6F-E3341316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B6B2B-8337-4954-9D95-F39EB7D7E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884C3-5549-4FA4-9CE8-78C4BF595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968096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E0A7-8D4B-48AF-9DD8-6444501A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E6D9A-8228-4F6D-8C4D-0267F620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2FA45-0C4A-4B63-82A6-C6DC3152B34A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3BB57-B4AA-49EA-A640-12C9A77B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04B65-E9C9-430C-B5DD-A4ECDCBD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C1D15-3884-4482-A95F-F4BFAF3AF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852209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045E67-240E-428B-833B-065F85CF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68621-25FC-4C27-925C-E18733274331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2B7DC-9865-425D-B860-BDB8C057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A5032-FA5F-49C2-AC68-76A7D3A6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602C2-EF99-4898-9B0D-1C22DDF81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18389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F331-5A4A-4E08-8013-76E50453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4674F-4A2E-471B-9721-13AE4BDA7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1C3CF-CE94-4531-A961-3E0AB1606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54858-BFBB-4DC2-98E3-64267BA5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A5817-B1E6-4C5D-83F0-5FD5F0549823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7679D-0C5E-4565-894B-2E71F38E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70F2F-1AA2-48AA-B688-C07AD25A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043C-43AF-4CB6-9012-4A795D137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541296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CC8B-367F-41F5-9F1E-BEFDBED23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3260C-A268-4621-A82F-EA45E993B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0B6A0-A915-4E0A-B4FB-E045AB6B6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7239F-A183-485E-BB3E-7118E71D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D16FC-B06A-4BCF-93EC-AE4F29BBE670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1F9F5-36CB-485E-8F72-9E10654A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6376-45D7-441F-9FA7-0DA01CFF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0FB43-4AA2-49A1-9BFC-7CFABEC42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346508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>
            <a:extLst>
              <a:ext uri="{FF2B5EF4-FFF2-40B4-BE49-F238E27FC236}">
                <a16:creationId xmlns:a16="http://schemas.microsoft.com/office/drawing/2014/main" id="{DC7A9EAF-77DF-41CF-9AA1-666B34C2DF5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kumimoji="1" lang="en-US" altLang="en-US" sz="2400"/>
          </a:p>
        </p:txBody>
      </p:sp>
      <p:sp>
        <p:nvSpPr>
          <p:cNvPr id="2087" name="Line 39">
            <a:extLst>
              <a:ext uri="{FF2B5EF4-FFF2-40B4-BE49-F238E27FC236}">
                <a16:creationId xmlns:a16="http://schemas.microsoft.com/office/drawing/2014/main" id="{219D5E2C-CC3B-4000-8A75-5B0767F2A493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90" name="Picture 42">
            <a:extLst>
              <a:ext uri="{FF2B5EF4-FFF2-40B4-BE49-F238E27FC236}">
                <a16:creationId xmlns:a16="http://schemas.microsoft.com/office/drawing/2014/main" id="{292B6D1E-4E00-4C1F-9DF5-CE2525B55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>
            <a:extLst>
              <a:ext uri="{FF2B5EF4-FFF2-40B4-BE49-F238E27FC236}">
                <a16:creationId xmlns:a16="http://schemas.microsoft.com/office/drawing/2014/main" id="{32C2F88B-F08C-4D68-8984-84D32405F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3" name="Rectangle 45">
            <a:extLst>
              <a:ext uri="{FF2B5EF4-FFF2-40B4-BE49-F238E27FC236}">
                <a16:creationId xmlns:a16="http://schemas.microsoft.com/office/drawing/2014/main" id="{6D63F12A-8EAE-48B4-B79C-135DAFE86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5CA9A72B-35E5-4609-8F0A-E1D087538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5BB50704-EC6E-4B7C-86CD-7099BFB27E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7E589F61-02B1-4049-BA46-F97F6735498D}" type="datetime1">
              <a:rPr lang="en-US" altLang="en-US"/>
              <a:pPr/>
              <a:t>12/21/2020</a:t>
            </a:fld>
            <a:endParaRPr lang="en-US" altLang="en-US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3B42ACB5-7A73-4BE3-AFEF-B0E5A176BA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B1E9E661-5381-4865-B102-6EBC838AAD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748A9183-CF11-458A-A2EE-69CF11AAEC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7924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82326"/>
      </p:ext>
    </p:extLst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924800" cy="5410200"/>
          </a:xfrm>
        </p:spPr>
        <p:txBody>
          <a:bodyPr/>
          <a:lstStyle/>
          <a:p>
            <a:pPr marL="0" marR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None/>
            </a:pPr>
            <a:r>
              <a:rPr lang="ar-SA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کنترل اضطراب در خود والدین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endParaRPr lang="fa-IR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مدیریت اضطراب در والدین: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 استراحت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کارهای مفرح وآرامش بخش 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تهیه فهرستی از برنامه های مورد علاقه 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اختصاص زمان </a:t>
            </a:r>
          </a:p>
          <a:p>
            <a:pPr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یادگیری روشهای مدیریت اضطراب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 ←</a:t>
            </a: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ریلکسیشن، پرت کردن حواس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9455496"/>
      </p:ext>
    </p:extLst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620000" cy="51816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Clr>
                <a:srgbClr val="C00000"/>
              </a:buClr>
              <a:buSzPct val="120000"/>
              <a:buNone/>
            </a:pPr>
            <a:r>
              <a:rPr lang="ar-SA" b="1" dirty="0">
                <a:solidFill>
                  <a:srgbClr val="FF0000"/>
                </a:solidFill>
              </a:rPr>
              <a:t>راهکار سوم: صحبت صادقانه</a:t>
            </a:r>
            <a:endParaRPr lang="en-US" dirty="0">
              <a:solidFill>
                <a:srgbClr val="FF0000"/>
              </a:solidFill>
            </a:endParaRPr>
          </a:p>
          <a:p>
            <a:pPr algn="just" rtl="1">
              <a:lnSpc>
                <a:spcPct val="200000"/>
              </a:lnSpc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محدود سازی </a:t>
            </a:r>
          </a:p>
          <a:p>
            <a:pPr algn="just" rtl="1">
              <a:lnSpc>
                <a:spcPct val="200000"/>
              </a:lnSpc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اما نه دروغ، پنهان کاری، کوچک شمردن یا انکار!</a:t>
            </a:r>
          </a:p>
          <a:p>
            <a:pPr algn="just" rtl="1">
              <a:lnSpc>
                <a:spcPct val="200000"/>
              </a:lnSpc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درک کودک از تغییرات غیرعادی اطراف و سلب اعتماد </a:t>
            </a:r>
          </a:p>
          <a:p>
            <a:pPr algn="just" rtl="1">
              <a:lnSpc>
                <a:spcPct val="200000"/>
              </a:lnSpc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آسیب پذیری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13321"/>
      </p:ext>
    </p:extLst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20000" cy="5490949"/>
          </a:xfrm>
        </p:spPr>
        <p:txBody>
          <a:bodyPr>
            <a:normAutofit fontScale="92500"/>
          </a:bodyPr>
          <a:lstStyle/>
          <a:p>
            <a:pPr marL="0" indent="0" algn="ctr" rtl="1">
              <a:lnSpc>
                <a:spcPct val="150000"/>
              </a:lnSpc>
              <a:buClr>
                <a:srgbClr val="C00000"/>
              </a:buClr>
              <a:buSzPct val="120000"/>
              <a:buNone/>
            </a:pPr>
            <a:r>
              <a:rPr lang="ar-SA" sz="3900" b="1" dirty="0">
                <a:solidFill>
                  <a:srgbClr val="FF0000"/>
                </a:solidFill>
                <a:cs typeface="+mj-cs"/>
              </a:rPr>
              <a:t>اصول صحبت کردن در این زمینه با کودک</a:t>
            </a:r>
            <a:endParaRPr lang="ar-SA" sz="3900" b="1" dirty="0">
              <a:solidFill>
                <a:schemeClr val="tx2">
                  <a:lumMod val="90000"/>
                  <a:lumOff val="10000"/>
                </a:schemeClr>
              </a:solidFill>
              <a:cs typeface="+mj-cs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گوش دادن فعال و با دقت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قطع نکردن کلام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ارزش دادن به صحبتهای کودکان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شروع صحبت با سؤال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"در مورد بیماری چه می داند، چه شنیده، چه فکر می کند و..."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cs typeface="+mj-cs"/>
              </a:rPr>
              <a:t>درک و اصلاح افکار و احساسات نادرست کودک</a:t>
            </a:r>
          </a:p>
        </p:txBody>
      </p:sp>
    </p:spTree>
    <p:extLst>
      <p:ext uri="{BB962C8B-B14F-4D97-AF65-F5344CB8AC3E}">
        <p14:creationId xmlns:p14="http://schemas.microsoft.com/office/powerpoint/2010/main" val="4064870177"/>
      </p:ext>
    </p:extLst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 </a:t>
            </a:r>
            <a:r>
              <a:rPr lang="fa-IR" b="1" dirty="0">
                <a:latin typeface="+mn-lt"/>
                <a:ea typeface="Calibri" panose="020F0502020204030204" pitchFamily="34" charset="0"/>
              </a:rPr>
              <a:t>با زبان کودک و کلمات قابل فهم براساس سن و درک کودک</a:t>
            </a:r>
          </a:p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fa-IR" b="1" dirty="0">
                <a:latin typeface="+mn-lt"/>
                <a:ea typeface="Calibri" panose="020F0502020204030204" pitchFamily="34" charset="0"/>
              </a:rPr>
              <a:t>کوتاه</a:t>
            </a:r>
          </a:p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fa-IR" b="1" dirty="0">
                <a:latin typeface="+mn-lt"/>
                <a:ea typeface="Calibri" panose="020F0502020204030204" pitchFamily="34" charset="0"/>
              </a:rPr>
              <a:t>شمرده</a:t>
            </a:r>
          </a:p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fa-IR" b="1" dirty="0">
                <a:latin typeface="+mn-lt"/>
                <a:ea typeface="Calibri" panose="020F0502020204030204" pitchFamily="34" charset="0"/>
              </a:rPr>
              <a:t>واضح و غیر مبهم</a:t>
            </a:r>
          </a:p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fa-IR" b="1" dirty="0">
                <a:latin typeface="+mn-lt"/>
                <a:ea typeface="Calibri" panose="020F0502020204030204" pitchFamily="34" charset="0"/>
              </a:rPr>
              <a:t>صحیح و صادقانه</a:t>
            </a:r>
          </a:p>
          <a:p>
            <a:pPr marL="457200" marR="0" indent="-4572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fa-IR" b="1" dirty="0">
                <a:latin typeface="+mn-lt"/>
                <a:ea typeface="Calibri" panose="020F0502020204030204" pitchFamily="34" charset="0"/>
              </a:rPr>
              <a:t>درخواست از کودک برای تکرار و بازخورد</a:t>
            </a:r>
          </a:p>
        </p:txBody>
      </p:sp>
    </p:spTree>
    <p:extLst>
      <p:ext uri="{BB962C8B-B14F-4D97-AF65-F5344CB8AC3E}">
        <p14:creationId xmlns:p14="http://schemas.microsoft.com/office/powerpoint/2010/main" val="3692861163"/>
      </p:ext>
    </p:extLst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419600"/>
          </a:xfrm>
        </p:spPr>
        <p:txBody>
          <a:bodyPr/>
          <a:lstStyle/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سوال از نگرانی های خود کودک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عدم ارائه اطلاعات وسیعتر 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نه در یک جلسه و فشرده! (تدریجی) 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تأکید بر موارد عملی تر و قابل کنترل (مثل آموزش نکات بهداشتی)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بدون ذکر جزئیات ترساننده و ناگوار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توضیح ساده علائم و راهکارهای ساده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دقیقا چه کار کنند! </a:t>
            </a: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22723"/>
      </p:ext>
    </p:extLst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620000" cy="59436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fa-IR" sz="3600" b="1" dirty="0">
                <a:solidFill>
                  <a:srgbClr val="FF0000"/>
                </a:solidFill>
              </a:rPr>
              <a:t>  </a:t>
            </a:r>
            <a:r>
              <a:rPr lang="ar-SA" sz="3600" b="1" dirty="0">
                <a:solidFill>
                  <a:srgbClr val="FF0000"/>
                </a:solidFill>
              </a:rPr>
              <a:t>مثال </a:t>
            </a:r>
            <a:endParaRPr lang="fa-IR" sz="36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sz="1400" dirty="0"/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فکر می کنی چیکار باید بکنیم مریض نشویم؟ "یکی از مهمترین کارها شستن دستها با آب و صابون (به مدت حداقل 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۲۰</a:t>
            </a: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ثانیه) است</a:t>
            </a:r>
            <a:r>
              <a:rPr lang="fa-I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0" indent="0" algn="just" rtl="1">
              <a:buNone/>
            </a:pP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" </a:t>
            </a: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فکر می کنی تو بهتر می شویی یا من؟ می خواهی یک مسابقه بدهیم؟</a:t>
            </a: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" rtl="1">
              <a:buNone/>
            </a:pP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Font typeface="Courier New" panose="02070309020205020404" pitchFamily="49" charset="0"/>
              <a:buChar char="o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دیگه چیکار می توانیم بکنیم که مریض نشیم؟ " نرفتن به جاهای شلوغ؛ چون ممکنه آدمهای مریض اونجا باشه و مریضی شون به ما سرایت کنه" / عدم اشتراک وسایل با کودکان دیگر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16102"/>
      </p:ext>
    </p:extLst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467600" cy="3810000"/>
          </a:xfrm>
        </p:spPr>
        <p:txBody>
          <a:bodyPr/>
          <a:lstStyle/>
          <a:p>
            <a:pPr algn="just" rtl="1"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تاکید بر جنبه های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مثبت مسئله در کودکان 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بزرگتر</a:t>
            </a:r>
          </a:p>
          <a:p>
            <a:pPr algn="just" rtl="1"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براساس سن کودک ← به شکل بازی، مسابقه، داستان، عروسک (غیرمستقیم)</a:t>
            </a:r>
          </a:p>
          <a:p>
            <a:pPr algn="just" rtl="1"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اظهارنظر کردن افراد خانواده به نوبت (اصلاح باورها و تقویت اعتماد به نفس)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71608"/>
      </p:ext>
    </p:extLst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4267200"/>
          </a:xfrm>
        </p:spPr>
        <p:txBody>
          <a:bodyPr/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کمک به کودکان در شناختن احساسات و خود و انعکاس آنها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عدم انکار احساسات کودکان (مانند اینکه تو بزرگ شده ای و نباید عصبانی بشی)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نشان دادن اشتیاق والدین برای شنیدن احساسات کودک و پذیرش آن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32433"/>
      </p:ext>
    </p:extLst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696200" cy="56388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راهکار چهارم: اطمینان بخشی صحیح</a:t>
            </a:r>
            <a:endParaRPr lang="fa-I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2000" dirty="0"/>
          </a:p>
          <a:p>
            <a:pPr algn="justLow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پرهیز از اطمینان بخشی دروغ و غلط 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Low" rtl="1">
              <a:buClr>
                <a:srgbClr val="C00000"/>
              </a:buClr>
              <a:buSzPct val="120000"/>
              <a:buNone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(اینکه ما اصلا مریض نمی شویم) 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ar-SA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Low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پرهیز از اطمینان بخشی بیش از حد 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Low" rtl="1">
              <a:buClr>
                <a:srgbClr val="C00000"/>
              </a:buClr>
              <a:buSzPct val="120000"/>
              <a:buNone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(وابستگی کودک به والدین و در درازمدت اضطراب زا)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832280"/>
      </p:ext>
    </p:extLst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335982" cy="56388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Clr>
                <a:srgbClr val="C00000"/>
              </a:buClr>
              <a:buSzPct val="120000"/>
              <a:buNone/>
            </a:pPr>
            <a:r>
              <a:rPr lang="ar-SA" b="1" dirty="0">
                <a:solidFill>
                  <a:srgbClr val="FF0000"/>
                </a:solidFill>
              </a:rPr>
              <a:t>مثالهایی از اطمینان بخشی</a:t>
            </a:r>
            <a:r>
              <a:rPr lang="fa-IR" b="1" dirty="0">
                <a:solidFill>
                  <a:srgbClr val="FF0000"/>
                </a:solidFill>
              </a:rPr>
              <a:t> صحیح</a:t>
            </a:r>
            <a:endParaRPr lang="ar-SA" b="1" dirty="0">
              <a:solidFill>
                <a:srgbClr val="FF0000"/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"این افکار و نگرانی ها را ممکن است خیلی از بچه ها و بزرگترها داشته باشند و این احساسات و نگرانیها فقط محدود به او نیست و البته رفته رفته بهتر می شود."</a:t>
            </a: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"تاکید و اطمینان بخشی بر امن بودن خانه و ایجاد احساس امنیت در کودک"</a:t>
            </a: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" تاکید بر والدین بر اینکه مراقب کودک هستند..."</a:t>
            </a:r>
            <a:endParaRPr lang="fa-IR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" rtl="1">
              <a:buClr>
                <a:srgbClr val="C00000"/>
              </a:buClr>
              <a:buSzPct val="120000"/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 rt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"ما تنها نیستیم، آدمهای زیادی هستند که دارند تلاش می کنند واکسن یا داروی این ویروس را پیدا کنند و ما را نجات دهند."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93621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5334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مدیریت</a:t>
            </a:r>
            <a:r>
              <a:rPr lang="fa-IR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استرس و رفتار کودکان 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در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بحران کوید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19 </a:t>
            </a:r>
            <a:endParaRPr lang="en-US" sz="32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581400"/>
            <a:ext cx="7167274" cy="2820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42900">
              <a:lnSpc>
                <a:spcPct val="100000"/>
              </a:lnSpc>
              <a:spcAft>
                <a:spcPts val="450"/>
              </a:spcAft>
              <a:buClr>
                <a:srgbClr val="EB8F22">
                  <a:lumMod val="75000"/>
                </a:srgbClr>
              </a:buClr>
              <a:buSzPct val="145000"/>
            </a:pPr>
            <a:r>
              <a:rPr lang="en-US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Sanaz</a:t>
            </a:r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Norouzi</a:t>
            </a:r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MD.</a:t>
            </a:r>
            <a:br>
              <a:rPr lang="en-US" sz="2400" dirty="0"/>
            </a:b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Assistant Professor </a:t>
            </a:r>
          </a:p>
          <a:p>
            <a:pPr lvl="0" algn="ctr" defTabSz="342900">
              <a:lnSpc>
                <a:spcPct val="100000"/>
              </a:lnSpc>
              <a:spcAft>
                <a:spcPts val="450"/>
              </a:spcAft>
              <a:buClr>
                <a:srgbClr val="EB8F22">
                  <a:lumMod val="75000"/>
                </a:srgbClr>
              </a:buClr>
              <a:buSzPct val="145000"/>
            </a:pP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of </a:t>
            </a:r>
          </a:p>
          <a:p>
            <a:pPr lvl="0" algn="ctr" defTabSz="342900">
              <a:lnSpc>
                <a:spcPct val="100000"/>
              </a:lnSpc>
              <a:spcAft>
                <a:spcPts val="450"/>
              </a:spcAft>
              <a:buClr>
                <a:srgbClr val="EB8F22">
                  <a:lumMod val="75000"/>
                </a:srgbClr>
              </a:buClr>
              <a:buSzPct val="145000"/>
            </a:pP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Child and Adolescent Psychiatry</a:t>
            </a:r>
          </a:p>
          <a:p>
            <a:pPr algn="ctr" defTabSz="342900">
              <a:lnSpc>
                <a:spcPct val="100000"/>
              </a:lnSpc>
              <a:spcAft>
                <a:spcPts val="450"/>
              </a:spcAft>
              <a:buClr>
                <a:srgbClr val="EB8F22">
                  <a:lumMod val="75000"/>
                </a:srgbClr>
              </a:buClr>
              <a:buSzPct val="145000"/>
            </a:pP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Tabriz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1080826980"/>
      </p:ext>
    </p:extLst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924800" cy="6172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rPr>
              <a:t>راهکار پنجم: توجه به تغییر روتین زندگی کودکان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j-cs"/>
            </a:endParaRPr>
          </a:p>
          <a:p>
            <a:pPr marL="0" indent="0" algn="r" rtl="1">
              <a:buNone/>
            </a:pPr>
            <a:r>
              <a:rPr lang="en-US" dirty="0"/>
              <a:t> </a:t>
            </a:r>
            <a:endParaRPr lang="ar-SA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Low" rtl="1">
              <a:lnSpc>
                <a:spcPct val="2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تعطیلی مدارس، مهمانیها، شهربازیها  و شرایط قرنطینه ی خانگی</a:t>
            </a:r>
          </a:p>
          <a:p>
            <a:pPr algn="justLow" rtl="1">
              <a:lnSpc>
                <a:spcPct val="2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محدودیت ارتباطات و فعالیتهای کودکان</a:t>
            </a:r>
          </a:p>
          <a:p>
            <a:pPr algn="justLow" rtl="1">
              <a:lnSpc>
                <a:spcPct val="2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لزوم نظم دوباره برای زندگی</a:t>
            </a:r>
            <a:endParaRPr lang="en-US" sz="2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87207"/>
      </p:ext>
    </p:extLst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5181600"/>
          </a:xfrm>
        </p:spPr>
        <p:txBody>
          <a:bodyPr>
            <a:normAutofit/>
          </a:bodyPr>
          <a:lstStyle/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خواب کافی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غذای مناسب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فعالیت های جسمی در منزل 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تنفسهای دیافراگمی برای ریللکس بودن 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برنامه ریزی برای خواب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،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غذا و اوقات مفید و مفرح بازی های لذت بخش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و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متنوع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خواندن کتاب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تعریف داستان</a:t>
            </a:r>
          </a:p>
          <a:p>
            <a:pPr algn="justLow" rtl="1">
              <a:lnSpc>
                <a:spcPct val="11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...</a:t>
            </a: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3256315"/>
      </p:ext>
    </p:extLst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391400" cy="4724400"/>
          </a:xfrm>
        </p:spPr>
        <p:txBody>
          <a:bodyPr>
            <a:normAutofit/>
          </a:bodyPr>
          <a:lstStyle/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نقاشی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کاردستی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فیلم و کارتون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فعالیت های جسمی و ورزشی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←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قایم موشک، پریدن، </a:t>
            </a:r>
            <a:endParaRPr lang="fa-IR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Low" rtl="1">
              <a:buClr>
                <a:srgbClr val="C00000"/>
              </a:buClr>
              <a:buSzPct val="120000"/>
              <a:buNone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دوچرخه سواری،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یوگا... 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دفتر خاطرات مشترک 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دیدن عکسهای طبیعت</a:t>
            </a:r>
          </a:p>
          <a:p>
            <a:pPr algn="justLow" rtl="1"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صحبت کردن با کودکان بزرگتر یا نوجوانان</a:t>
            </a:r>
          </a:p>
          <a:p>
            <a:pPr marL="0" indent="0" algn="justLow" rtl="1">
              <a:buNone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...</a:t>
            </a: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SA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59673"/>
      </p:ext>
    </p:extLst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96200" cy="5105400"/>
          </a:xfrm>
        </p:spPr>
        <p:txBody>
          <a:bodyPr/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سوال از خود کودک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تهیه فهرستی از بازیها</a:t>
            </a: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/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فعالیتهای مورد علاقه با همراهی </a:t>
            </a:r>
            <a:endParaRPr lang="fa-IR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just" rtl="1">
              <a:lnSpc>
                <a:spcPct val="150000"/>
              </a:lnSpc>
              <a:buClr>
                <a:srgbClr val="C00000"/>
              </a:buClr>
              <a:buSzPct val="120000"/>
              <a:buNone/>
            </a:pP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و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همکاری کودک و نوجوان در تهیه ی برنامه  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زمان معین روزانه برای برخی فعالیتهای مفرح 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برنامه منعطف ولی پیوسته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ایجاد شرایط ارتباط مجازی کودک با دوستانش 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تعیین مسئولیتهای متناسب با سن و شرایط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06331"/>
      </p:ext>
    </p:extLst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11430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ایجاد تعادل بین فعالیت های کامپیوتری و اینترنت با سایر فعالیتها</a:t>
            </a:r>
          </a:p>
          <a:p>
            <a:pPr marL="11430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ایجاد تعادل بین فعالیتهای آنلاین و غیرآنلاین </a:t>
            </a:r>
          </a:p>
          <a:p>
            <a:pPr marL="11430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وضع قوانین استفاده از کامپیوتر و اینترنت </a:t>
            </a:r>
          </a:p>
          <a:p>
            <a:pPr marL="11430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از جمله استفاده از شبکه های اجتماعی در فضاهای عمومی منزل، تنطیمات حریم خصوصی، محدودیت زمانی و ...</a:t>
            </a:r>
          </a:p>
          <a:p>
            <a:pPr marL="11430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استفاده </a:t>
            </a: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به عنوان پاداش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20753"/>
      </p:ext>
    </p:extLst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6482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66800" y="1668780"/>
            <a:ext cx="7620000" cy="4411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Low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0000"/>
            </a:pPr>
            <a:r>
              <a:rPr lang="ar-S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ar-SA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0000"/>
              <a:buFont typeface="Wingdings" panose="05000000000000000000" pitchFamily="2" charset="2"/>
              <a:buChar char="q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"اینجا و اکنون"</a:t>
            </a:r>
          </a:p>
          <a:p>
            <a:pPr marL="457200" marR="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0000"/>
              <a:buFont typeface="Wingdings" panose="05000000000000000000" pitchFamily="2" charset="2"/>
              <a:buChar char="q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وقت گذراندن و لذت بردن با کودکان</a:t>
            </a:r>
          </a:p>
          <a:p>
            <a:pPr marL="457200" marR="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0000"/>
              <a:buFont typeface="Wingdings" panose="05000000000000000000" pitchFamily="2" charset="2"/>
              <a:buChar char="q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زمان جداگانه و حداقل ۲۰ دقیقه در روز برای هر کودک </a:t>
            </a:r>
          </a:p>
          <a:p>
            <a:pPr marL="457200" marR="0" indent="-45720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60000"/>
              <a:buFont typeface="Wingdings" panose="05000000000000000000" pitchFamily="2" charset="2"/>
              <a:buChar char="q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تقسیم و تهیه برنامه خاص درسی (ساعت و برنامه مشخص برای درس و تکلیف)</a:t>
            </a:r>
          </a:p>
          <a:p>
            <a:pPr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ar-SA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5546779"/>
      </p:ext>
    </p:extLst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1295400"/>
          </a:xfrm>
        </p:spPr>
        <p:txBody>
          <a:bodyPr/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راهکار ششم: برخورد با رفتار کودک</a:t>
            </a:r>
            <a:br>
              <a:rPr lang="fa-I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(مدیریت رفتاری والدین)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724400"/>
          </a:xfrm>
        </p:spPr>
        <p:txBody>
          <a:bodyPr/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توجه مثبت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تشویق و تقویت فوری رفتار های مطلوب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نادیده گیری در مقابلِ رفتار نامطلوب غیرآسیب زا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اعمال محدودیت و حفظ ساختارها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محروم سازی و زمان خلوت در مورد رفتارهای منفی آسیب زا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پیش بینی موقعیت ها و گاها حذف محرکهای ایجاد کننده رفتارهای منفی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87090"/>
      </p:ext>
    </p:extLst>
  </p:cSld>
  <p:clrMapOvr>
    <a:masterClrMapping/>
  </p:clrMapOvr>
  <p:transition spd="slow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543800" cy="3810000"/>
          </a:xfrm>
        </p:spPr>
        <p:txBody>
          <a:bodyPr/>
          <a:lstStyle/>
          <a:p>
            <a:pPr algn="r" rt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آموزش نحوه نادیده گیری رفتارهای نامطلوب غیر آسیب زا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آموزش نحوه دستوردادن به کودک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79597"/>
      </p:ext>
    </p:extLst>
  </p:cSld>
  <p:clrMapOvr>
    <a:masterClrMapping/>
  </p:clrMapOvr>
  <p:transition spd="slow"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5181600"/>
          </a:xfrm>
        </p:spPr>
        <p:txBody>
          <a:bodyPr/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توجه، پذیرش و انعکاس هیجانات کودکان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کمک در شناخت احساسات و هیجانات خود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انعکاس دادن احساسات آنها </a:t>
            </a:r>
            <a:r>
              <a:rPr lang="ar-SA" sz="2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(الان که تکلیفت رو تمام کردی، چه احساسی داری؟)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درک کودکان و همدلی با آنها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عدم انتظار موفقیت فوری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تعدیل انتظارات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استراحت والدین و استفاده از حمایت دیگران</a:t>
            </a:r>
            <a:r>
              <a:rPr lang="ar-SA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  <a:endParaRPr lang="en-US" sz="2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r" rtl="1">
              <a:buNone/>
            </a:pP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54397"/>
      </p:ext>
    </p:extLst>
  </p:cSld>
  <p:clrMapOvr>
    <a:masterClrMapping/>
  </p:clrMapOvr>
  <p:transition spd="slow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4927"/>
            <a:ext cx="8229600" cy="6038273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مثالهایی از نیاز به مراجعه به </a:t>
            </a:r>
            <a:endParaRPr lang="fa-I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فوق تخصص روان پزشکی کودک و نوجوان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تغییر عملکرد بین فردی و یا تحصیلی واضح کودک</a:t>
            </a:r>
            <a:r>
              <a:rPr lang="en-US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 </a:t>
            </a: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شدت زیاد علایم مانند ترس، اضطراب و یا افسردگی، پرخاشگری و احتمال آسیب به خود یا دیگران؛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کاهش شدید علاقه نسبت به علایق گذشته خود؛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گوشه گیری و انزوا؛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افکار مرگ؛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فکر یا اقدام به خودکشی؛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رفتارهای پرخطر مانند مصرف مواد، فرار از منزل و ...؛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هذیان و توهم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r" rtl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سابقه اختلال روانپزشکی در کودک (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افزایش </a:t>
            </a:r>
            <a:r>
              <a:rPr lang="ar-SA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احتمال مراجعه</a:t>
            </a:r>
            <a:r>
              <a:rPr lang="fa-IR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</a:t>
            </a:r>
            <a:endParaRPr lang="en-US" sz="2600" b="1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4789"/>
      </p:ext>
    </p:extLst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828800"/>
            <a:ext cx="746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توضیح تفاوت اضطراب طبیعی و بیمارگونه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lvl="0" indent="-4572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توضیح انواع اختلالات اضطرابی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lvl="0" indent="-4572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وجود سابقه اختلالات اضطرابی/ مهار رفتاری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lvl="0" indent="-4572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تظاهر و یا همبودی با اختلالات رفتاری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lvl="0" indent="-4572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ایجاد عوارض کوتاه مدت و بلند مدت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  <a:p>
            <a:pPr marL="457200" lvl="0" indent="-457200" algn="r" rtl="1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ar-SA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واکنشهای مختلف گروه های سنی مختلف به استرس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sz="3200" b="1" dirty="0"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آموزش درمورد استرس، اضطراب و پاسخهای معمول کودکان به استرس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871967"/>
      </p:ext>
    </p:extLst>
  </p:cSld>
  <p:clrMapOvr>
    <a:masterClrMapping/>
  </p:clrMapOvr>
  <p:transition spd="slow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"/>
            <a:ext cx="7848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42996"/>
      </p:ext>
    </p:extLst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E5503280-3622-4926-B0AA-8F648C04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838200"/>
            <a:ext cx="6934200" cy="4991100"/>
          </a:xfrm>
        </p:spPr>
        <p:txBody>
          <a:bodyPr/>
          <a:lstStyle/>
          <a:p>
            <a:pPr marL="0" marR="0" indent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   </a:t>
            </a:r>
            <a:r>
              <a:rPr lang="ar-SA" b="1" dirty="0">
                <a:solidFill>
                  <a:srgbClr val="FF0000"/>
                </a:solidFill>
                <a:ea typeface="Times New Roman" panose="02020603050405020304" pitchFamily="18" charset="0"/>
              </a:rPr>
              <a:t>به عنوان مثال: </a:t>
            </a:r>
            <a:endParaRPr lang="fa-IR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tx2">
                  <a:lumMod val="90000"/>
                  <a:lumOff val="10000"/>
                </a:schemeClr>
              </a:solidFill>
              <a:ea typeface="Calibri" panose="020F0502020204030204" pitchFamily="34" charset="0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 اجتناب، گوشه گیری، کاهش علایق 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اشتغالات ذهنی، سؤالات فراوان، بازی ها و نقاشی ها، کابوس 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اضطراب جدایی از والدین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گریه، عصبانیت، پرخاشگری، نافرمانی یا لجبازی 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اختلالات خواب، اشتها، تمرکز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ea typeface="Times New Roman" panose="02020603050405020304" pitchFamily="18" charset="0"/>
              </a:rPr>
              <a:t>پسرفت</a:t>
            </a:r>
            <a:endParaRPr lang="en-US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55589"/>
      </p:ext>
    </p:extLst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20000" cy="54864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800" b="1" dirty="0">
                <a:solidFill>
                  <a:srgbClr val="FF0000"/>
                </a:solidFill>
              </a:rPr>
              <a:t>واکنشهای کودکان و نوجوانان به بحران و اقدامات مورد نیاز</a:t>
            </a:r>
            <a:endParaRPr lang="en-US" sz="2800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00649"/>
              </p:ext>
            </p:extLst>
          </p:nvPr>
        </p:nvGraphicFramePr>
        <p:xfrm>
          <a:off x="990600" y="1676400"/>
          <a:ext cx="7696200" cy="4215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286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گروه سنی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برخی واکنش ها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نحوه کمک کردن و مدیریت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927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سنین</a:t>
                      </a:r>
                      <a:r>
                        <a:rPr lang="fa-IR" sz="2000" kern="1400" baseline="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ar-SA" sz="2000" kern="14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cs typeface="+mn-cs"/>
                        </a:rPr>
                        <a:t>پیش از دبستان</a:t>
                      </a:r>
                      <a:endParaRPr lang="en-US" sz="20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kern="1400" dirty="0"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2000" kern="1400" dirty="0">
                          <a:effectLst/>
                          <a:cs typeface="+mn-cs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ترس از تنهایی، خواب های ترسناک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مشکلات تکلم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بی اختیاری ادراری / مدفوعی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تغییرات اشتها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افزایش نافرمانی و قشقرق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a-IR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جیغ زدن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رفتارهای چسبندگی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صبر و تحمل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اطمینان بخشی ( کلامی و جسمی )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تشویق به بیان احساسات از طریق بازی، داستان گویی ..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اجازه تغییرات کوتاه مدت درتشریفات خواب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برنامه ریزی برای آرام کردن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فعالیت های آرامش بخش قبل از خواب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حفظ  روتین ها و روال خانواده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20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اجتناب از قرار گرفتن در معرض رسانه ها</a:t>
                      </a:r>
                      <a:endParaRPr lang="en-US" sz="20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923181"/>
      </p:ext>
    </p:extLst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076505"/>
              </p:ext>
            </p:extLst>
          </p:nvPr>
        </p:nvGraphicFramePr>
        <p:xfrm>
          <a:off x="609600" y="228600"/>
          <a:ext cx="8229600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5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065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گروه سنی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برخی واکنش ها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نحوه کمک کردن و مدیریت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01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سنین دبستان 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12 - 6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endParaRPr lang="fa-IR" sz="1800" b="1" kern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a-IR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</a:t>
                      </a: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حریک پذیری، جیغ زدن، پرخاشگری رفتارهای چسبنده، کابوس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اختلال در خواب / اشتها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علائم جسمی (سردرد ، دل درد...)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گوشه گیری و دوری از همسالان 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از دست دادن علائق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رقابت های در جلب توجه والدین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فراموشی در مورد کارهای روزمره و مطالب آموخته شده جدید در مدرسه</a:t>
                      </a:r>
                      <a:endParaRPr lang="en-US" sz="14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صبر, تحمل و اطمینان بخشی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بازی کردن و در ارتباط  بودن با دوستان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از طریق تلفن و اینترنت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نرمش و ورزش های کششی منظم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درگیر بودن  در فعالیت های آموزشی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(کتاب های آموزشی , بازی های آموزش)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مشارکت در کارهای ساختار یافته خانگی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تعیین چارچوب و مرزبندی ملایم ولی جدی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بحث در مورد بحران اخیر و تشویق به سوال پرسیدن شامل آنچه که در خانواده و جامعه انجام می شود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تشویق به بیان احساسات از طریق بازی و گفتگو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کمک به خانواده در طرح ایده هایی برای افزایش سلامت و حفظ روال خانواده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محدود کردن قرار گرفتن در معرض رسانه ها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 صحبت در مورد آنچه که دیده/ شنیده اند (از جمله در مدرسه)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n-cs"/>
                        </a:rPr>
                        <a:t>پرداختن به انگ اجتماعی یا تبعیض و تصریح اطلاعات نادرست</a:t>
                      </a:r>
                      <a:endParaRPr lang="fa-IR" sz="1600" b="1" kern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04592"/>
      </p:ext>
    </p:extLst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12600"/>
              </p:ext>
            </p:extLst>
          </p:nvPr>
        </p:nvGraphicFramePr>
        <p:xfrm>
          <a:off x="609600" y="228600"/>
          <a:ext cx="8229600" cy="6400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7218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گروه سنی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برخی واکنش ها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نحوه کمک کردن و مدیریت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581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نوجوانی</a:t>
                      </a:r>
                      <a:endParaRPr lang="fa-IR" sz="1800" kern="14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ctr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a-IR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13-19</a:t>
                      </a:r>
                      <a:endParaRPr lang="en-US" sz="18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800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8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علائم </a:t>
                      </a:r>
                      <a:r>
                        <a:rPr lang="fa-IR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جسمی</a:t>
                      </a: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 (سردرد، بثورات و ...)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اختلال خواب/ اشتها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بی قراری، کاهش در انرژی یا بی تفاوتی نادیده گرفتن رفتارهای مربوط به بهداشت و سلامتی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گوشه گیری و دوری از همسالان و عزیزان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نگرانی در مورد انگ اجتماعی  و بی عدالتی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اجتناب یا ترک مدرسه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fr-FR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صبر ، تحمل ، و اطمینان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 تشویق به تداوم در روال و روتین ها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تشویق به بحث در مورد تجارب خود از بحران با همسالان و خانواده (اما نه با اجبار) </a:t>
                      </a:r>
                      <a:endParaRPr lang="fa-IR" sz="1600" b="1" kern="1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در ارتباط بودن با دوستان از طریق تلفن، اینترنت، بازی های ویدئویی ...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 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شرکت در روال خانواده از جمله کارهای روزمره، حمایت از خواهر/ برادر جوان تر و برنامه ریزی راهکارهایی به منظور تقویت رفتار های مربوط به بهداشت و سلامتی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 محدود کردن قرار گرفتن در معرض رسانه ها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صحبت کردن در مورد آنچه که دیده یا شنیده اند از جمله در مدرسه 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cs typeface="+mj-cs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0" algn="ctr"/>
                          <a:tab pos="5943600" algn="r"/>
                        </a:tabLst>
                      </a:pPr>
                      <a:r>
                        <a:rPr lang="ar-SA" sz="1600" b="1" kern="1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/>
                          <a:cs typeface="+mj-cs"/>
                        </a:rPr>
                        <a:t>پرداختن به امکان انگ، تعصب و بی عدالتی در جریان بحران</a:t>
                      </a:r>
                      <a:endParaRPr lang="en-US" sz="1600" b="1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2277" marR="522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03250"/>
      </p:ext>
    </p:extLst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391400" cy="5715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3600" b="1" dirty="0">
                <a:solidFill>
                  <a:srgbClr val="FF0000"/>
                </a:solidFill>
              </a:rPr>
              <a:t>راهکاراول: محدودسازی</a:t>
            </a:r>
            <a:endParaRPr lang="en-US" sz="36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آسیب زا 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شیوع روزافزون بیماری، مرگ ومیر، عدم کنترل آن، نبود دارو...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صحبت والدین و اطرافیان، برنامه های تلویزیونی ،شبکه های اجتماعی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50209"/>
      </p:ext>
    </p:extLst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924800" cy="5562600"/>
          </a:xfrm>
        </p:spPr>
        <p:txBody>
          <a:bodyPr/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solidFill>
                  <a:srgbClr val="FF0000"/>
                </a:solidFill>
                <a:ea typeface="Times New Roman" panose="02020603050405020304" pitchFamily="18" charset="0"/>
              </a:rPr>
              <a:t>راهکار دوم: کنترل اضطراب در خود والدین</a:t>
            </a:r>
            <a:endParaRPr lang="en-US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منبع ایمن و تکیه گاه </a:t>
            </a: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نیاز کودکان به اطمینان بخشی و حمایت بیشتر </a:t>
            </a: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انتقال اضطراب کنترل نشده</a:t>
            </a: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"الگوی" اضطرابی و القای آن به کودک</a:t>
            </a: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اجتناب از مراقبت و نیز اطمینان بخشی زیاد </a:t>
            </a:r>
          </a:p>
          <a:p>
            <a:pPr marR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fa-IR" sz="2400" b="1" dirty="0">
                <a:ea typeface="Calibri" panose="020F0502020204030204" pitchFamily="34" charset="0"/>
              </a:rPr>
              <a:t>باعث احساس ناامنی و اضطراب</a:t>
            </a:r>
          </a:p>
        </p:txBody>
      </p:sp>
    </p:spTree>
    <p:extLst>
      <p:ext uri="{BB962C8B-B14F-4D97-AF65-F5344CB8AC3E}">
        <p14:creationId xmlns:p14="http://schemas.microsoft.com/office/powerpoint/2010/main" val="4079792380"/>
      </p:ext>
    </p:extLst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1539</TotalTime>
  <Words>1173</Words>
  <Application>Microsoft Office PowerPoint</Application>
  <PresentationFormat>Letter Paper (8.5x11 in)</PresentationFormat>
  <Paragraphs>278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Notebook</vt:lpstr>
      <vt:lpstr>PowerPoint Presentation</vt:lpstr>
      <vt:lpstr>PowerPoint Presentation</vt:lpstr>
      <vt:lpstr>آموزش درمورد استرس، اضطراب و پاسخهای معمول کودکان به استرس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راهکار ششم: برخورد با رفتار کودک  (مدیریت رفتاری والدین)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Hyperactivity Disorder (ADHD)</dc:title>
  <dc:creator>Brett L. Patterson</dc:creator>
  <cp:lastModifiedBy>Unknown User</cp:lastModifiedBy>
  <cp:revision>135</cp:revision>
  <cp:lastPrinted>2002-04-30T15:57:14Z</cp:lastPrinted>
  <dcterms:created xsi:type="dcterms:W3CDTF">2002-04-30T03:36:37Z</dcterms:created>
  <dcterms:modified xsi:type="dcterms:W3CDTF">2020-12-20T22:33:48Z</dcterms:modified>
</cp:coreProperties>
</file>