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2"/>
  </p:notesMasterIdLst>
  <p:handoutMasterIdLst>
    <p:handoutMasterId r:id="rId33"/>
  </p:handoutMasterIdLst>
  <p:sldIdLst>
    <p:sldId id="283" r:id="rId2"/>
    <p:sldId id="354" r:id="rId3"/>
    <p:sldId id="355" r:id="rId4"/>
    <p:sldId id="284" r:id="rId5"/>
    <p:sldId id="286" r:id="rId6"/>
    <p:sldId id="287" r:id="rId7"/>
    <p:sldId id="288" r:id="rId8"/>
    <p:sldId id="290" r:id="rId9"/>
    <p:sldId id="291" r:id="rId10"/>
    <p:sldId id="361" r:id="rId11"/>
    <p:sldId id="292" r:id="rId12"/>
    <p:sldId id="293" r:id="rId13"/>
    <p:sldId id="360" r:id="rId14"/>
    <p:sldId id="294" r:id="rId15"/>
    <p:sldId id="295" r:id="rId16"/>
    <p:sldId id="296" r:id="rId17"/>
    <p:sldId id="297" r:id="rId18"/>
    <p:sldId id="299" r:id="rId19"/>
    <p:sldId id="300" r:id="rId20"/>
    <p:sldId id="301" r:id="rId21"/>
    <p:sldId id="302" r:id="rId22"/>
    <p:sldId id="362" r:id="rId23"/>
    <p:sldId id="303" r:id="rId24"/>
    <p:sldId id="305" r:id="rId25"/>
    <p:sldId id="306" r:id="rId26"/>
    <p:sldId id="310" r:id="rId27"/>
    <p:sldId id="319" r:id="rId28"/>
    <p:sldId id="320" r:id="rId29"/>
    <p:sldId id="322" r:id="rId30"/>
    <p:sldId id="282" r:id="rId31"/>
  </p:sldIdLst>
  <p:sldSz cx="9144000" cy="6858000" type="letter"/>
  <p:notesSz cx="6858000" cy="9199563"/>
  <p:defaultTextStyle>
    <a:defPPr>
      <a:defRPr lang="en-US"/>
    </a:defPPr>
    <a:lvl1pPr algn="l" rtl="0" fontAlgn="base">
      <a:lnSpc>
        <a:spcPct val="90000"/>
      </a:lnSpc>
      <a:spcBef>
        <a:spcPct val="20000"/>
      </a:spcBef>
      <a:spcAft>
        <a:spcPct val="0"/>
      </a:spcAft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lnSpc>
        <a:spcPct val="90000"/>
      </a:lnSpc>
      <a:spcBef>
        <a:spcPct val="20000"/>
      </a:spcBef>
      <a:spcAft>
        <a:spcPct val="0"/>
      </a:spcAft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lnSpc>
        <a:spcPct val="90000"/>
      </a:lnSpc>
      <a:spcBef>
        <a:spcPct val="20000"/>
      </a:spcBef>
      <a:spcAft>
        <a:spcPct val="0"/>
      </a:spcAft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lnSpc>
        <a:spcPct val="90000"/>
      </a:lnSpc>
      <a:spcBef>
        <a:spcPct val="20000"/>
      </a:spcBef>
      <a:spcAft>
        <a:spcPct val="0"/>
      </a:spcAft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lnSpc>
        <a:spcPct val="90000"/>
      </a:lnSpc>
      <a:spcBef>
        <a:spcPct val="20000"/>
      </a:spcBef>
      <a:spcAft>
        <a:spcPct val="0"/>
      </a:spcAft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97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06D58"/>
    <a:srgbClr val="E3DBD3"/>
    <a:srgbClr val="E6E3D0"/>
    <a:srgbClr val="E1DEC5"/>
    <a:srgbClr val="8F6D58"/>
    <a:srgbClr val="EDE7E3"/>
    <a:srgbClr val="EAE3DE"/>
    <a:srgbClr val="E2D7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821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43" d="100"/>
          <a:sy n="43" d="100"/>
        </p:scale>
        <p:origin x="-1440" y="-84"/>
      </p:cViewPr>
      <p:guideLst>
        <p:guide orient="horz" pos="2897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slide" Target="slides/slide25.xml" /><Relationship Id="rId3" Type="http://schemas.openxmlformats.org/officeDocument/2006/relationships/slide" Target="slides/slide2.xml" /><Relationship Id="rId21" Type="http://schemas.openxmlformats.org/officeDocument/2006/relationships/slide" Target="slides/slide20.xml" /><Relationship Id="rId34" Type="http://schemas.openxmlformats.org/officeDocument/2006/relationships/presProps" Target="presProps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slide" Target="slides/slide24.xml" /><Relationship Id="rId33" Type="http://schemas.openxmlformats.org/officeDocument/2006/relationships/handoutMaster" Target="handoutMasters/handoutMaster1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29" Type="http://schemas.openxmlformats.org/officeDocument/2006/relationships/slide" Target="slides/slide28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slide" Target="slides/slide23.xml" /><Relationship Id="rId32" Type="http://schemas.openxmlformats.org/officeDocument/2006/relationships/notesMaster" Target="notesMasters/notesMaster1.xml" /><Relationship Id="rId37" Type="http://schemas.openxmlformats.org/officeDocument/2006/relationships/tableStyles" Target="tableStyles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slide" Target="slides/slide22.xml" /><Relationship Id="rId28" Type="http://schemas.openxmlformats.org/officeDocument/2006/relationships/slide" Target="slides/slide27.xml" /><Relationship Id="rId36" Type="http://schemas.openxmlformats.org/officeDocument/2006/relationships/theme" Target="theme/theme1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31" Type="http://schemas.openxmlformats.org/officeDocument/2006/relationships/slide" Target="slides/slide30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slide" Target="slides/slide21.xml" /><Relationship Id="rId27" Type="http://schemas.openxmlformats.org/officeDocument/2006/relationships/slide" Target="slides/slide26.xml" /><Relationship Id="rId30" Type="http://schemas.openxmlformats.org/officeDocument/2006/relationships/slide" Target="slides/slide29.xml" /><Relationship Id="rId35" Type="http://schemas.openxmlformats.org/officeDocument/2006/relationships/viewProps" Target="viewProps.xml" 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FA85F09D-4E52-4C5A-99A5-C476105DE7D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en-US" altLang="en-US"/>
              <a:t>ADHD IN THE HOME</a:t>
            </a:r>
          </a:p>
        </p:txBody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A08901C6-609C-4424-9BFE-E3B3540A5FC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r>
              <a:rPr lang="en-US" altLang="en-US"/>
              <a:t>4/30/02    </a:t>
            </a:r>
          </a:p>
        </p:txBody>
      </p:sp>
      <p:sp>
        <p:nvSpPr>
          <p:cNvPr id="54276" name="Rectangle 4">
            <a:extLst>
              <a:ext uri="{FF2B5EF4-FFF2-40B4-BE49-F238E27FC236}">
                <a16:creationId xmlns:a16="http://schemas.microsoft.com/office/drawing/2014/main" id="{5BE161A0-3526-416F-896B-4E563438A7E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39188"/>
            <a:ext cx="29718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54277" name="Rectangle 5">
            <a:extLst>
              <a:ext uri="{FF2B5EF4-FFF2-40B4-BE49-F238E27FC236}">
                <a16:creationId xmlns:a16="http://schemas.microsoft.com/office/drawing/2014/main" id="{6095C8C7-7734-4FB6-AC9D-362495B4686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739188"/>
            <a:ext cx="29718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C8FF4D4-FA6A-4B70-938D-F2B0C12331B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61419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34F0B409-1A73-4BE6-9B01-B31167EFDB3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en-US" altLang="en-US"/>
              <a:t>ADHD IN THE HOME</a:t>
            </a:r>
          </a:p>
        </p:txBody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333BF398-F077-47AB-AB23-F55E39E285D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r>
              <a:rPr lang="en-US" altLang="en-US"/>
              <a:t>4/30/02    </a:t>
            </a:r>
          </a:p>
        </p:txBody>
      </p:sp>
      <p:sp>
        <p:nvSpPr>
          <p:cNvPr id="51204" name="Rectangle 4">
            <a:extLst>
              <a:ext uri="{FF2B5EF4-FFF2-40B4-BE49-F238E27FC236}">
                <a16:creationId xmlns:a16="http://schemas.microsoft.com/office/drawing/2014/main" id="{C10D41BC-1F50-4155-B5CB-AD3378E9330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30300" y="690563"/>
            <a:ext cx="4598988" cy="34496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05" name="Rectangle 5">
            <a:extLst>
              <a:ext uri="{FF2B5EF4-FFF2-40B4-BE49-F238E27FC236}">
                <a16:creationId xmlns:a16="http://schemas.microsoft.com/office/drawing/2014/main" id="{53BB8886-D96F-46E3-B0E2-3F94EE0E523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70388"/>
            <a:ext cx="5029200" cy="4138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51206" name="Rectangle 6">
            <a:extLst>
              <a:ext uri="{FF2B5EF4-FFF2-40B4-BE49-F238E27FC236}">
                <a16:creationId xmlns:a16="http://schemas.microsoft.com/office/drawing/2014/main" id="{27A99737-C10C-43F5-BE71-5B73670CC7F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39188"/>
            <a:ext cx="29718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en-US" altLang="en-US"/>
              <a:t>Brett L. Patterson, M.A.</a:t>
            </a:r>
          </a:p>
        </p:txBody>
      </p:sp>
      <p:sp>
        <p:nvSpPr>
          <p:cNvPr id="51207" name="Rectangle 7">
            <a:extLst>
              <a:ext uri="{FF2B5EF4-FFF2-40B4-BE49-F238E27FC236}">
                <a16:creationId xmlns:a16="http://schemas.microsoft.com/office/drawing/2014/main" id="{A4A608D1-955F-46EB-AC33-F6D28D731F5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739188"/>
            <a:ext cx="29718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B93AA28-F115-48FF-9913-9BDBC6E0F90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914158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CD627244-76A5-41E8-8097-7B70D3131A0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ADHD IN THE HOME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4EF6C8EB-B701-49F5-977A-266CC08FCF0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4/30/02    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E7AD671-998E-400E-9CE0-6A049CFB2B4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en-US"/>
              <a:t>Brett L. Patterson, M.A.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ED1A9C7C-B5C6-4A2C-B7F1-AF4433E0827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0F690A-8F13-412B-960E-77973093D4A8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52226" name="Rectangle 2">
            <a:extLst>
              <a:ext uri="{FF2B5EF4-FFF2-40B4-BE49-F238E27FC236}">
                <a16:creationId xmlns:a16="http://schemas.microsoft.com/office/drawing/2014/main" id="{85EC13D0-4D02-41F7-862E-D1C57F8E408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id="{E47266AF-0857-4C06-8CBB-E1C7D43EE9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438504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 /><Relationship Id="rId2" Type="http://schemas.openxmlformats.org/officeDocument/2006/relationships/image" Target="../media/image2.jpeg" /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F98236A5-D086-4B94-97B1-2B218C6E90CD}"/>
              </a:ext>
            </a:extLst>
          </p:cNvPr>
          <p:cNvSpPr>
            <a:spLocks noChangeArrowheads="1"/>
          </p:cNvSpPr>
          <p:nvPr/>
        </p:nvSpPr>
        <p:spPr bwMode="white">
          <a:xfrm>
            <a:off x="528638" y="201613"/>
            <a:ext cx="8397875" cy="6467475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kumimoji="1" lang="en-US" altLang="en-US" sz="2400"/>
          </a:p>
        </p:txBody>
      </p:sp>
      <p:pic>
        <p:nvPicPr>
          <p:cNvPr id="3075" name="Picture 3">
            <a:extLst>
              <a:ext uri="{FF2B5EF4-FFF2-40B4-BE49-F238E27FC236}">
                <a16:creationId xmlns:a16="http://schemas.microsoft.com/office/drawing/2014/main" id="{EEE53331-92FE-4BB1-AE1E-1E40776438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ltGray">
          <a:xfrm>
            <a:off x="0" y="50800"/>
            <a:ext cx="1181100" cy="428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6" name="Rectangle 4">
            <a:extLst>
              <a:ext uri="{FF2B5EF4-FFF2-40B4-BE49-F238E27FC236}">
                <a16:creationId xmlns:a16="http://schemas.microsoft.com/office/drawing/2014/main" id="{CA0B39F6-5BFB-4E2F-B0B1-6C6277B78B2E}"/>
              </a:ext>
            </a:extLst>
          </p:cNvPr>
          <p:cNvSpPr>
            <a:spLocks noChangeArrowheads="1"/>
          </p:cNvSpPr>
          <p:nvPr/>
        </p:nvSpPr>
        <p:spPr bwMode="white">
          <a:xfrm>
            <a:off x="596900" y="4130675"/>
            <a:ext cx="1041400" cy="4572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kumimoji="1" lang="en-US" altLang="en-US" sz="2400"/>
          </a:p>
        </p:txBody>
      </p:sp>
      <p:pic>
        <p:nvPicPr>
          <p:cNvPr id="3077" name="Picture 5">
            <a:extLst>
              <a:ext uri="{FF2B5EF4-FFF2-40B4-BE49-F238E27FC236}">
                <a16:creationId xmlns:a16="http://schemas.microsoft.com/office/drawing/2014/main" id="{72163E4B-D76D-433F-889A-F97A208F0D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999"/>
          <a:stretch>
            <a:fillRect/>
          </a:stretch>
        </p:blipFill>
        <p:spPr bwMode="ltGray">
          <a:xfrm>
            <a:off x="0" y="4222750"/>
            <a:ext cx="1181100" cy="2571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8" name="Rectangle 6">
            <a:extLst>
              <a:ext uri="{FF2B5EF4-FFF2-40B4-BE49-F238E27FC236}">
                <a16:creationId xmlns:a16="http://schemas.microsoft.com/office/drawing/2014/main" id="{54CF135D-352E-4B85-A281-F2D201210B0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914400" y="2057400"/>
            <a:ext cx="77216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A0D3C82A-5875-4AB4-8D59-71EAFAB0785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625600" y="3886200"/>
            <a:ext cx="6400800" cy="177165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083" name="Rectangle 11">
            <a:extLst>
              <a:ext uri="{FF2B5EF4-FFF2-40B4-BE49-F238E27FC236}">
                <a16:creationId xmlns:a16="http://schemas.microsoft.com/office/drawing/2014/main" id="{898FF38F-A4CC-4B1A-BCF0-ED893F4C923A}"/>
              </a:ext>
            </a:extLst>
          </p:cNvPr>
          <p:cNvSpPr>
            <a:spLocks noGrp="1" noChangeArrowheads="1"/>
          </p:cNvSpPr>
          <p:nvPr>
            <p:ph type="dt" sz="quarter" idx="2"/>
          </p:nvPr>
        </p:nvSpPr>
        <p:spPr>
          <a:xfrm>
            <a:off x="1084263" y="60960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001BC74-43F5-4499-939B-DBAF45C59932}" type="datetime1">
              <a:rPr lang="en-US" altLang="en-US"/>
              <a:pPr/>
              <a:t>12/21/2020</a:t>
            </a:fld>
            <a:endParaRPr lang="en-US" altLang="en-US"/>
          </a:p>
        </p:txBody>
      </p:sp>
      <p:sp>
        <p:nvSpPr>
          <p:cNvPr id="3084" name="Rectangle 12">
            <a:extLst>
              <a:ext uri="{FF2B5EF4-FFF2-40B4-BE49-F238E27FC236}">
                <a16:creationId xmlns:a16="http://schemas.microsoft.com/office/drawing/2014/main" id="{61BE23E1-38EF-4389-979F-7D430907794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3522663" y="60960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085" name="Rectangle 13">
            <a:extLst>
              <a:ext uri="{FF2B5EF4-FFF2-40B4-BE49-F238E27FC236}">
                <a16:creationId xmlns:a16="http://schemas.microsoft.com/office/drawing/2014/main" id="{71F768E0-96C4-4C74-A091-BC0D82758E6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6951663" y="60960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485F6FF-6521-4BDC-AD76-1509BF1E715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spd="slow"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3A1102-6CB2-42A5-8D1A-A4D057AEA4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1FA2D1-49F6-4F7B-9862-FA24F5DBF0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2A83F0-5BAB-40FF-9238-945433EC99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B888040-443D-41D5-88BA-C5C3B7EFDB43}" type="datetime1">
              <a:rPr lang="en-US" altLang="en-US"/>
              <a:pPr/>
              <a:t>12/21/2020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436A27-41BB-4839-AE68-5F021DF7B4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1F7FA3-47DD-4D2E-9A8A-95F076E43B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F07902-1FC0-46CE-B4DA-E7100C7AD4E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2280384"/>
      </p:ext>
    </p:extLst>
  </p:cSld>
  <p:clrMapOvr>
    <a:masterClrMapping/>
  </p:clrMapOvr>
  <p:transition spd="slow"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C565D00-2A5B-4447-8CB7-BAB0999E2F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E7B915-CA3B-4A05-8B5B-285F45B861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66800" y="381000"/>
            <a:ext cx="55626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863368-DC6C-4D41-9F2E-8DC052D8A9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A03010-1305-49D1-8781-F8676940E5D6}" type="datetime1">
              <a:rPr lang="en-US" altLang="en-US"/>
              <a:pPr/>
              <a:t>12/21/2020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363317-31D4-4977-8A91-0AADA4AE92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7A247A-9981-4885-A9DD-D0CB1A2F0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543556-B746-4077-B06E-441FEC20AF1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37943651"/>
      </p:ext>
    </p:extLst>
  </p:cSld>
  <p:clrMapOvr>
    <a:masterClrMapping/>
  </p:clrMapOvr>
  <p:transition spd="slow"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C2A97D-D2D1-40D5-BE19-D7708E6380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F087EB-8AC0-4041-88E7-5B1F8952B3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F59E73-A1EE-4F30-B28B-7094235EFC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DC65747-753D-4EA7-AAD9-B58ADB2F2203}" type="datetime1">
              <a:rPr lang="en-US" altLang="en-US"/>
              <a:pPr/>
              <a:t>12/21/2020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8DDA20-EEE5-4291-B24E-5D3C78B93E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F0742D-4875-4F23-9758-364674588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1EDD53-1916-46FE-AE5C-B4E35D75B6A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9865582"/>
      </p:ext>
    </p:extLst>
  </p:cSld>
  <p:clrMapOvr>
    <a:masterClrMapping/>
  </p:clrMapOvr>
  <p:transition spd="slow"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CAFDE-8A1F-4AFC-B459-C94379AE69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3DFEE6-DBEC-4E90-A6D2-3DE152A5EA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BE4940-65DD-4B66-97A0-1A935B65A5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C3EAA05-765F-407C-AF64-D22A188BC34E}" type="datetime1">
              <a:rPr lang="en-US" altLang="en-US"/>
              <a:pPr/>
              <a:t>12/21/2020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675CB9-EECA-4747-9C5A-4FF9B8314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61C211-7433-4C9C-A3F0-A14F60D9A9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CDD58-B7E4-4E33-89E9-6268CAE787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3203307"/>
      </p:ext>
    </p:extLst>
  </p:cSld>
  <p:clrMapOvr>
    <a:masterClrMapping/>
  </p:clrMapOvr>
  <p:transition spd="slow"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91791D-E2EA-4C71-8F0D-56BFF0D12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61446F-8968-4EE9-B3FE-B0CF776EFA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66800" y="1752600"/>
            <a:ext cx="3733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554E22-9644-4D14-9CA5-BBADA1A748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953000" y="1752600"/>
            <a:ext cx="3733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EC02D2-2070-4EF4-BDD4-9413089DAB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B195529-6645-4277-9CCA-41AC8BA6152D}" type="datetime1">
              <a:rPr lang="en-US" altLang="en-US"/>
              <a:pPr/>
              <a:t>12/21/2020</a:t>
            </a:fld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1F5E6C-792F-45A3-A492-892FAF808E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EB80B4-C462-412C-975F-8C745A4971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A36B81-2C1D-4C03-9346-A2D7C93FB6C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9475819"/>
      </p:ext>
    </p:extLst>
  </p:cSld>
  <p:clrMapOvr>
    <a:masterClrMapping/>
  </p:clrMapOvr>
  <p:transition spd="slow"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CADF9E-96DB-4CB3-A07F-A072A6D156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B747DC-C0A8-43E0-95E3-36A0E7B922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C6799E-C294-4A72-BB42-B528DDFE71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324E4D0-6B98-4770-AEAB-1A33566EF3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14D4CD-02A2-4A77-A585-B6EA704913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AF30643-50EB-45D7-ABD4-A3ACC99F21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98BC350-A49B-443C-B718-3D4E0978C024}" type="datetime1">
              <a:rPr lang="en-US" altLang="en-US"/>
              <a:pPr/>
              <a:t>12/21/2020</a:t>
            </a:fld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E9BF933-1D01-4227-8F6F-E33413160B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27B6B2B-8337-4954-9D95-F39EB7D7E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9884C3-5549-4FA4-9CE8-78C4BF5959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8968096"/>
      </p:ext>
    </p:extLst>
  </p:cSld>
  <p:clrMapOvr>
    <a:masterClrMapping/>
  </p:clrMapOvr>
  <p:transition spd="slow"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0FE0A7-8D4B-48AF-9DD8-6444501A52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2AE6D9A-8228-4F6D-8C4D-0267F620F7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E82FA45-0C4A-4B63-82A6-C6DC3152B34A}" type="datetime1">
              <a:rPr lang="en-US" altLang="en-US"/>
              <a:pPr/>
              <a:t>12/21/2020</a:t>
            </a:fld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23BB57-B4AA-49EA-A640-12C9A77B2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304B65-E9C9-430C-B5DD-A4ECDCBD57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AC1D15-3884-4482-A95F-F4BFAF3AFC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33852209"/>
      </p:ext>
    </p:extLst>
  </p:cSld>
  <p:clrMapOvr>
    <a:masterClrMapping/>
  </p:clrMapOvr>
  <p:transition spd="slow"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045E67-240E-428B-833B-065F85CFAD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A368621-25FC-4C27-925C-E18733274331}" type="datetime1">
              <a:rPr lang="en-US" altLang="en-US"/>
              <a:pPr/>
              <a:t>12/21/2020</a:t>
            </a:fld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32B7DC-9865-425D-B860-BDB8C05755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1A5032-FA5F-49C2-AC68-76A7D3A649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7602C2-EF99-4898-9B0D-1C22DDF81F6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3418389"/>
      </p:ext>
    </p:extLst>
  </p:cSld>
  <p:clrMapOvr>
    <a:masterClrMapping/>
  </p:clrMapOvr>
  <p:transition spd="slow"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FF331-5A4A-4E08-8013-76E50453AB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C4674F-4A2E-471B-9721-13AE4BDA70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61C3CF-CE94-4531-A961-3E0AB1606A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754858-BFBB-4DC2-98E3-64267BA569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42A5817-B1E6-4C5D-83F0-5FD5F0549823}" type="datetime1">
              <a:rPr lang="en-US" altLang="en-US"/>
              <a:pPr/>
              <a:t>12/21/2020</a:t>
            </a:fld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D7679D-0C5E-4565-894B-2E71F38E64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770F2F-1AA2-48AA-B688-C07AD25A6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1E043C-43AF-4CB6-9012-4A795D13707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0541296"/>
      </p:ext>
    </p:extLst>
  </p:cSld>
  <p:clrMapOvr>
    <a:masterClrMapping/>
  </p:clrMapOvr>
  <p:transition spd="slow"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99CC8B-367F-41F5-9F1E-BEFDBED232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843260C-A268-4621-A82F-EA45E993BD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60B6A0-A915-4E0A-B4FB-E045AB6B64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27239F-A183-485E-BB3E-7118E71DAD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4BD16FC-B06A-4BCF-93EC-AE4F29BBE670}" type="datetime1">
              <a:rPr lang="en-US" altLang="en-US"/>
              <a:pPr/>
              <a:t>12/21/2020</a:t>
            </a:fld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E1F9F5-36CB-485E-8F72-9E10654AFE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4C6376-45D7-441F-9FA7-0DA01CFFC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A0FB43-4AA2-49A1-9BFC-7CFABEC425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8346508"/>
      </p:ext>
    </p:extLst>
  </p:cSld>
  <p:clrMapOvr>
    <a:masterClrMapping/>
  </p:clrMapOvr>
  <p:transition spd="slow"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image" Target="../media/image1.png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rgbClr val="906D58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5" name="Rectangle 37">
            <a:extLst>
              <a:ext uri="{FF2B5EF4-FFF2-40B4-BE49-F238E27FC236}">
                <a16:creationId xmlns:a16="http://schemas.microsoft.com/office/drawing/2014/main" id="{DC7A9EAF-77DF-41CF-9AA1-666B34C2DF55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609600" y="228600"/>
            <a:ext cx="8239125" cy="6391275"/>
          </a:xfrm>
          <a:prstGeom prst="rect">
            <a:avLst/>
          </a:prstGeom>
          <a:solidFill>
            <a:srgbClr val="EDE7E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kumimoji="1" lang="en-US" altLang="en-US" sz="2400"/>
          </a:p>
        </p:txBody>
      </p:sp>
      <p:sp>
        <p:nvSpPr>
          <p:cNvPr id="2087" name="Line 39">
            <a:extLst>
              <a:ext uri="{FF2B5EF4-FFF2-40B4-BE49-F238E27FC236}">
                <a16:creationId xmlns:a16="http://schemas.microsoft.com/office/drawing/2014/main" id="{219D5E2C-CC3B-4000-8A75-5B0767F2A493}"/>
              </a:ext>
            </a:extLst>
          </p:cNvPr>
          <p:cNvSpPr>
            <a:spLocks noChangeShapeType="1"/>
          </p:cNvSpPr>
          <p:nvPr/>
        </p:nvSpPr>
        <p:spPr bwMode="ltGray">
          <a:xfrm>
            <a:off x="1016000" y="1600200"/>
            <a:ext cx="7670800" cy="0"/>
          </a:xfrm>
          <a:prstGeom prst="line">
            <a:avLst/>
          </a:prstGeom>
          <a:noFill/>
          <a:ln w="317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2090" name="Picture 42">
            <a:extLst>
              <a:ext uri="{FF2B5EF4-FFF2-40B4-BE49-F238E27FC236}">
                <a16:creationId xmlns:a16="http://schemas.microsoft.com/office/drawing/2014/main" id="{292B6D1E-4E00-4C1F-9DF5-CE2525B55E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333"/>
          <a:stretch>
            <a:fillRect/>
          </a:stretch>
        </p:blipFill>
        <p:spPr bwMode="ltGray">
          <a:xfrm>
            <a:off x="0" y="50800"/>
            <a:ext cx="1181100" cy="405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91" name="Picture 43">
            <a:extLst>
              <a:ext uri="{FF2B5EF4-FFF2-40B4-BE49-F238E27FC236}">
                <a16:creationId xmlns:a16="http://schemas.microsoft.com/office/drawing/2014/main" id="{32C2F88B-F08C-4D68-8984-84D32405FA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999"/>
          <a:stretch>
            <a:fillRect/>
          </a:stretch>
        </p:blipFill>
        <p:spPr bwMode="ltGray">
          <a:xfrm>
            <a:off x="0" y="4222750"/>
            <a:ext cx="1181100" cy="2571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93" name="Rectangle 45">
            <a:extLst>
              <a:ext uri="{FF2B5EF4-FFF2-40B4-BE49-F238E27FC236}">
                <a16:creationId xmlns:a16="http://schemas.microsoft.com/office/drawing/2014/main" id="{6D63F12A-8EAE-48B4-B79C-135DAFE862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81000"/>
            <a:ext cx="7620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94" name="Rectangle 46">
            <a:extLst>
              <a:ext uri="{FF2B5EF4-FFF2-40B4-BE49-F238E27FC236}">
                <a16:creationId xmlns:a16="http://schemas.microsoft.com/office/drawing/2014/main" id="{5CA9A72B-35E5-4609-8F0A-E1D087538A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752600"/>
            <a:ext cx="76200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095" name="Rectangle 47">
            <a:extLst>
              <a:ext uri="{FF2B5EF4-FFF2-40B4-BE49-F238E27FC236}">
                <a16:creationId xmlns:a16="http://schemas.microsoft.com/office/drawing/2014/main" id="{5BB50704-EC6E-4B7C-86CD-7099BFB27EE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14413" y="6107113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400"/>
            </a:lvl1pPr>
          </a:lstStyle>
          <a:p>
            <a:fld id="{7E589F61-02B1-4049-BA46-F97F6735498D}" type="datetime1">
              <a:rPr lang="en-US" altLang="en-US"/>
              <a:pPr/>
              <a:t>12/21/2020</a:t>
            </a:fld>
            <a:endParaRPr lang="en-US" altLang="en-US"/>
          </a:p>
        </p:txBody>
      </p:sp>
      <p:sp>
        <p:nvSpPr>
          <p:cNvPr id="2096" name="Rectangle 48">
            <a:extLst>
              <a:ext uri="{FF2B5EF4-FFF2-40B4-BE49-F238E27FC236}">
                <a16:creationId xmlns:a16="http://schemas.microsoft.com/office/drawing/2014/main" id="{3B42ACB5-7A73-4BE3-AFEF-B0E5A176BA2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52813" y="6107113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defRPr sz="1400"/>
            </a:lvl1pPr>
          </a:lstStyle>
          <a:p>
            <a:endParaRPr lang="en-US" altLang="en-US"/>
          </a:p>
        </p:txBody>
      </p:sp>
      <p:sp>
        <p:nvSpPr>
          <p:cNvPr id="2097" name="Rectangle 49">
            <a:extLst>
              <a:ext uri="{FF2B5EF4-FFF2-40B4-BE49-F238E27FC236}">
                <a16:creationId xmlns:a16="http://schemas.microsoft.com/office/drawing/2014/main" id="{B1E9E661-5381-4865-B102-6EBC838AAD6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81813" y="6107113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400"/>
            </a:lvl1pPr>
          </a:lstStyle>
          <a:p>
            <a:fld id="{748A9183-CF11-458A-A2EE-69CF11AAEC2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 spd="slow">
    <p:random/>
  </p:transition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 /><Relationship Id="rId1" Type="http://schemas.openxmlformats.org/officeDocument/2006/relationships/slideLayout" Target="../slideLayouts/slideLayout7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 /><Relationship Id="rId1" Type="http://schemas.openxmlformats.org/officeDocument/2006/relationships/slideLayout" Target="../slideLayouts/slideLayout7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228600"/>
            <a:ext cx="7924800" cy="640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7682326"/>
      </p:ext>
    </p:extLst>
  </p:cSld>
  <p:clrMapOvr>
    <a:masterClrMapping/>
  </p:clrMapOvr>
  <p:transition spd="slow">
    <p:rand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7924800" cy="5410200"/>
          </a:xfrm>
        </p:spPr>
        <p:txBody>
          <a:bodyPr/>
          <a:lstStyle/>
          <a:p>
            <a:pPr marL="0" marR="0" indent="0" algn="ct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80000"/>
              <a:buNone/>
            </a:pPr>
            <a:r>
              <a:rPr lang="ar-SA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کنترل اضطراب در خود والدین</a:t>
            </a:r>
            <a:endParaRPr lang="en-US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R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80000"/>
              <a:buFont typeface="Wingdings" panose="05000000000000000000" pitchFamily="2" charset="2"/>
              <a:buChar char="q"/>
            </a:pPr>
            <a:endParaRPr lang="fa-IR" sz="2400" b="1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R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80000"/>
              <a:buFont typeface="Wingdings" panose="05000000000000000000" pitchFamily="2" charset="2"/>
              <a:buChar char="q"/>
            </a:pPr>
            <a:r>
              <a:rPr lang="fa-IR" sz="2400" b="1" dirty="0">
                <a:latin typeface="Calibri" panose="020F0502020204030204" pitchFamily="34" charset="0"/>
                <a:ea typeface="Calibri" panose="020F0502020204030204" pitchFamily="34" charset="0"/>
              </a:rPr>
              <a:t>مدیریت اضطراب در والدین:</a:t>
            </a:r>
          </a:p>
          <a:p>
            <a:pPr marR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80000"/>
              <a:buFont typeface="Wingdings" panose="05000000000000000000" pitchFamily="2" charset="2"/>
              <a:buChar char="q"/>
            </a:pPr>
            <a:r>
              <a:rPr lang="fa-IR" sz="2400" b="1" dirty="0">
                <a:latin typeface="Calibri" panose="020F0502020204030204" pitchFamily="34" charset="0"/>
                <a:ea typeface="Calibri" panose="020F0502020204030204" pitchFamily="34" charset="0"/>
              </a:rPr>
              <a:t> استراحت</a:t>
            </a:r>
          </a:p>
          <a:p>
            <a:pPr marR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80000"/>
              <a:buFont typeface="Wingdings" panose="05000000000000000000" pitchFamily="2" charset="2"/>
              <a:buChar char="q"/>
            </a:pPr>
            <a:r>
              <a:rPr lang="fa-IR" sz="2400" b="1" dirty="0">
                <a:latin typeface="Calibri" panose="020F0502020204030204" pitchFamily="34" charset="0"/>
                <a:ea typeface="Calibri" panose="020F0502020204030204" pitchFamily="34" charset="0"/>
              </a:rPr>
              <a:t>کارهای مفرح وآرامش بخش </a:t>
            </a:r>
          </a:p>
          <a:p>
            <a:pPr marR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80000"/>
              <a:buFont typeface="Wingdings" panose="05000000000000000000" pitchFamily="2" charset="2"/>
              <a:buChar char="q"/>
            </a:pPr>
            <a:r>
              <a:rPr lang="fa-IR" sz="2400" b="1" dirty="0">
                <a:latin typeface="Calibri" panose="020F0502020204030204" pitchFamily="34" charset="0"/>
                <a:ea typeface="Calibri" panose="020F0502020204030204" pitchFamily="34" charset="0"/>
              </a:rPr>
              <a:t>تهیه فهرستی از برنامه های مورد علاقه </a:t>
            </a:r>
          </a:p>
          <a:p>
            <a:pPr marR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80000"/>
              <a:buFont typeface="Wingdings" panose="05000000000000000000" pitchFamily="2" charset="2"/>
              <a:buChar char="q"/>
            </a:pPr>
            <a:r>
              <a:rPr lang="fa-IR" sz="2400" b="1" dirty="0">
                <a:latin typeface="Calibri" panose="020F0502020204030204" pitchFamily="34" charset="0"/>
                <a:ea typeface="Calibri" panose="020F0502020204030204" pitchFamily="34" charset="0"/>
              </a:rPr>
              <a:t>اختصاص زمان </a:t>
            </a:r>
          </a:p>
          <a:p>
            <a:pPr marR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80000"/>
              <a:buFont typeface="Wingdings" panose="05000000000000000000" pitchFamily="2" charset="2"/>
              <a:buChar char="q"/>
            </a:pPr>
            <a:r>
              <a:rPr lang="fa-IR" sz="2400" b="1" dirty="0">
                <a:latin typeface="Calibri" panose="020F0502020204030204" pitchFamily="34" charset="0"/>
                <a:ea typeface="Calibri" panose="020F0502020204030204" pitchFamily="34" charset="0"/>
              </a:rPr>
              <a:t>یادگیری روشهای مدیریت اضطراب </a:t>
            </a:r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</a:rPr>
              <a:t> ←</a:t>
            </a:r>
            <a:r>
              <a:rPr lang="fa-IR" sz="2400" b="1" dirty="0">
                <a:latin typeface="Calibri" panose="020F0502020204030204" pitchFamily="34" charset="0"/>
                <a:ea typeface="Calibri" panose="020F0502020204030204" pitchFamily="34" charset="0"/>
              </a:rPr>
              <a:t>ریلکسیشن، پرت کردن حواس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709455496"/>
      </p:ext>
    </p:extLst>
  </p:cSld>
  <p:clrMapOvr>
    <a:masterClrMapping/>
  </p:clrMapOvr>
  <p:transition spd="slow">
    <p:rand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762000"/>
            <a:ext cx="7620000" cy="5181600"/>
          </a:xfrm>
        </p:spPr>
        <p:txBody>
          <a:bodyPr/>
          <a:lstStyle/>
          <a:p>
            <a:pPr marL="0" indent="0" algn="ctr" rtl="1">
              <a:lnSpc>
                <a:spcPct val="150000"/>
              </a:lnSpc>
              <a:buClr>
                <a:srgbClr val="C00000"/>
              </a:buClr>
              <a:buSzPct val="120000"/>
              <a:buNone/>
            </a:pPr>
            <a:r>
              <a:rPr lang="ar-SA" b="1" dirty="0">
                <a:solidFill>
                  <a:srgbClr val="FF0000"/>
                </a:solidFill>
              </a:rPr>
              <a:t>راهکار سوم: صحبت صادقانه</a:t>
            </a:r>
            <a:endParaRPr lang="en-US" dirty="0">
              <a:solidFill>
                <a:srgbClr val="FF0000"/>
              </a:solidFill>
            </a:endParaRPr>
          </a:p>
          <a:p>
            <a:pPr algn="just" rtl="1">
              <a:lnSpc>
                <a:spcPct val="200000"/>
              </a:lnSpc>
              <a:buClr>
                <a:srgbClr val="C00000"/>
              </a:buClr>
              <a:buSzPct val="120000"/>
              <a:buFont typeface="Arial" panose="020B0604020202020204" pitchFamily="34" charset="0"/>
              <a:buChar char="•"/>
            </a:pPr>
            <a:r>
              <a:rPr lang="ar-SA" sz="28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محدود سازی </a:t>
            </a:r>
          </a:p>
          <a:p>
            <a:pPr algn="just" rtl="1">
              <a:lnSpc>
                <a:spcPct val="200000"/>
              </a:lnSpc>
              <a:buClr>
                <a:srgbClr val="C00000"/>
              </a:buClr>
              <a:buSzPct val="120000"/>
              <a:buFont typeface="Arial" panose="020B0604020202020204" pitchFamily="34" charset="0"/>
              <a:buChar char="•"/>
            </a:pPr>
            <a:r>
              <a:rPr lang="ar-SA" sz="28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اما نه دروغ، پنهان کاری، کوچک شمردن یا انکار!</a:t>
            </a:r>
          </a:p>
          <a:p>
            <a:pPr algn="just" rtl="1">
              <a:lnSpc>
                <a:spcPct val="200000"/>
              </a:lnSpc>
              <a:buClr>
                <a:srgbClr val="C00000"/>
              </a:buClr>
              <a:buSzPct val="120000"/>
              <a:buFont typeface="Arial" panose="020B0604020202020204" pitchFamily="34" charset="0"/>
              <a:buChar char="•"/>
            </a:pPr>
            <a:r>
              <a:rPr lang="ar-SA" sz="28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درک کودک از تغییرات غیرعادی اطراف و سلب اعتماد </a:t>
            </a:r>
          </a:p>
          <a:p>
            <a:pPr algn="just" rtl="1">
              <a:lnSpc>
                <a:spcPct val="200000"/>
              </a:lnSpc>
              <a:buClr>
                <a:srgbClr val="C00000"/>
              </a:buClr>
              <a:buSzPct val="120000"/>
              <a:buFont typeface="Arial" panose="020B0604020202020204" pitchFamily="34" charset="0"/>
              <a:buChar char="•"/>
            </a:pPr>
            <a:r>
              <a:rPr lang="ar-SA" sz="28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آسیب پذیری</a:t>
            </a:r>
            <a:endParaRPr lang="en-US" sz="2800" dirty="0">
              <a:solidFill>
                <a:schemeClr val="tx2">
                  <a:lumMod val="90000"/>
                  <a:lumOff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7113321"/>
      </p:ext>
    </p:extLst>
  </p:cSld>
  <p:clrMapOvr>
    <a:masterClrMapping/>
  </p:clrMapOvr>
  <p:transition spd="slow">
    <p:rand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762000"/>
            <a:ext cx="7620000" cy="5490949"/>
          </a:xfrm>
        </p:spPr>
        <p:txBody>
          <a:bodyPr>
            <a:normAutofit fontScale="92500"/>
          </a:bodyPr>
          <a:lstStyle/>
          <a:p>
            <a:pPr marL="0" indent="0" algn="ctr" rtl="1">
              <a:lnSpc>
                <a:spcPct val="150000"/>
              </a:lnSpc>
              <a:buClr>
                <a:srgbClr val="C00000"/>
              </a:buClr>
              <a:buSzPct val="120000"/>
              <a:buNone/>
            </a:pPr>
            <a:r>
              <a:rPr lang="ar-SA" sz="3900" b="1" dirty="0">
                <a:solidFill>
                  <a:srgbClr val="FF0000"/>
                </a:solidFill>
                <a:cs typeface="+mj-cs"/>
              </a:rPr>
              <a:t>اصول صحبت کردن در این زمینه با کودک</a:t>
            </a:r>
            <a:endParaRPr lang="ar-SA" sz="3900" b="1" dirty="0">
              <a:solidFill>
                <a:schemeClr val="tx2">
                  <a:lumMod val="90000"/>
                  <a:lumOff val="10000"/>
                </a:schemeClr>
              </a:solidFill>
              <a:cs typeface="+mj-cs"/>
            </a:endParaRPr>
          </a:p>
          <a:p>
            <a:pPr algn="just" rtl="1">
              <a:lnSpc>
                <a:spcPct val="150000"/>
              </a:lnSpc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r>
              <a:rPr lang="ar-SA" sz="2800" b="1" dirty="0">
                <a:solidFill>
                  <a:schemeClr val="tx2">
                    <a:lumMod val="90000"/>
                    <a:lumOff val="10000"/>
                  </a:schemeClr>
                </a:solidFill>
                <a:cs typeface="+mj-cs"/>
              </a:rPr>
              <a:t>گوش دادن فعال و با دقت</a:t>
            </a:r>
          </a:p>
          <a:p>
            <a:pPr algn="just" rtl="1">
              <a:lnSpc>
                <a:spcPct val="150000"/>
              </a:lnSpc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r>
              <a:rPr lang="ar-SA" sz="2800" b="1" dirty="0">
                <a:solidFill>
                  <a:schemeClr val="tx2">
                    <a:lumMod val="90000"/>
                    <a:lumOff val="10000"/>
                  </a:schemeClr>
                </a:solidFill>
                <a:cs typeface="+mj-cs"/>
              </a:rPr>
              <a:t>قطع نکردن کلام </a:t>
            </a:r>
          </a:p>
          <a:p>
            <a:pPr algn="just" rtl="1">
              <a:lnSpc>
                <a:spcPct val="150000"/>
              </a:lnSpc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r>
              <a:rPr lang="ar-SA" sz="2800" b="1" dirty="0">
                <a:solidFill>
                  <a:schemeClr val="tx2">
                    <a:lumMod val="90000"/>
                    <a:lumOff val="10000"/>
                  </a:schemeClr>
                </a:solidFill>
                <a:cs typeface="+mj-cs"/>
              </a:rPr>
              <a:t>ارزش دادن به صحبتهای کودکان </a:t>
            </a:r>
          </a:p>
          <a:p>
            <a:pPr algn="just" rtl="1">
              <a:lnSpc>
                <a:spcPct val="150000"/>
              </a:lnSpc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r>
              <a:rPr lang="ar-SA" sz="2800" b="1" dirty="0">
                <a:solidFill>
                  <a:schemeClr val="tx2">
                    <a:lumMod val="90000"/>
                    <a:lumOff val="10000"/>
                  </a:schemeClr>
                </a:solidFill>
                <a:cs typeface="+mj-cs"/>
              </a:rPr>
              <a:t>شروع صحبت با سؤال </a:t>
            </a:r>
          </a:p>
          <a:p>
            <a:pPr algn="just" rtl="1">
              <a:lnSpc>
                <a:spcPct val="150000"/>
              </a:lnSpc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r>
              <a:rPr lang="ar-SA" sz="2800" b="1" dirty="0">
                <a:solidFill>
                  <a:schemeClr val="tx2">
                    <a:lumMod val="90000"/>
                    <a:lumOff val="10000"/>
                  </a:schemeClr>
                </a:solidFill>
                <a:cs typeface="+mj-cs"/>
              </a:rPr>
              <a:t>"در مورد بیماری چه می داند، چه شنیده، چه فکر می کند و..."</a:t>
            </a:r>
          </a:p>
          <a:p>
            <a:pPr algn="just" rtl="1">
              <a:lnSpc>
                <a:spcPct val="150000"/>
              </a:lnSpc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r>
              <a:rPr lang="ar-SA" sz="2800" b="1" dirty="0">
                <a:solidFill>
                  <a:schemeClr val="tx2">
                    <a:lumMod val="90000"/>
                    <a:lumOff val="10000"/>
                  </a:schemeClr>
                </a:solidFill>
                <a:cs typeface="+mj-cs"/>
              </a:rPr>
              <a:t>درک و اصلاح افکار و احساسات نادرست کودک</a:t>
            </a:r>
          </a:p>
        </p:txBody>
      </p:sp>
    </p:spTree>
    <p:extLst>
      <p:ext uri="{BB962C8B-B14F-4D97-AF65-F5344CB8AC3E}">
        <p14:creationId xmlns:p14="http://schemas.microsoft.com/office/powerpoint/2010/main" val="4064870177"/>
      </p:ext>
    </p:extLst>
  </p:cSld>
  <p:clrMapOvr>
    <a:masterClrMapping/>
  </p:clrMapOvr>
  <p:transition spd="slow">
    <p:rand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90600" y="1524000"/>
            <a:ext cx="77724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 indent="-45720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dirty="0">
                <a:latin typeface="+mn-lt"/>
                <a:ea typeface="Times New Roman" panose="02020603050405020304" pitchFamily="18" charset="0"/>
              </a:rPr>
              <a:t> </a:t>
            </a:r>
            <a:r>
              <a:rPr lang="fa-IR" b="1" dirty="0">
                <a:latin typeface="+mn-lt"/>
                <a:ea typeface="Calibri" panose="020F0502020204030204" pitchFamily="34" charset="0"/>
              </a:rPr>
              <a:t>با زبان کودک و کلمات قابل فهم براساس سن و درک کودک</a:t>
            </a:r>
          </a:p>
          <a:p>
            <a:pPr marL="457200" marR="0" indent="-45720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10000"/>
              <a:buFont typeface="Wingdings" panose="05000000000000000000" pitchFamily="2" charset="2"/>
              <a:buChar char="§"/>
            </a:pPr>
            <a:r>
              <a:rPr lang="fa-IR" b="1" dirty="0">
                <a:latin typeface="+mn-lt"/>
                <a:ea typeface="Calibri" panose="020F0502020204030204" pitchFamily="34" charset="0"/>
              </a:rPr>
              <a:t>کوتاه</a:t>
            </a:r>
          </a:p>
          <a:p>
            <a:pPr marL="457200" marR="0" indent="-45720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10000"/>
              <a:buFont typeface="Wingdings" panose="05000000000000000000" pitchFamily="2" charset="2"/>
              <a:buChar char="§"/>
            </a:pPr>
            <a:r>
              <a:rPr lang="fa-IR" b="1" dirty="0">
                <a:latin typeface="+mn-lt"/>
                <a:ea typeface="Calibri" panose="020F0502020204030204" pitchFamily="34" charset="0"/>
              </a:rPr>
              <a:t>شمرده</a:t>
            </a:r>
          </a:p>
          <a:p>
            <a:pPr marL="457200" marR="0" indent="-45720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10000"/>
              <a:buFont typeface="Wingdings" panose="05000000000000000000" pitchFamily="2" charset="2"/>
              <a:buChar char="§"/>
            </a:pPr>
            <a:r>
              <a:rPr lang="fa-IR" b="1" dirty="0">
                <a:latin typeface="+mn-lt"/>
                <a:ea typeface="Calibri" panose="020F0502020204030204" pitchFamily="34" charset="0"/>
              </a:rPr>
              <a:t>واضح و غیر مبهم</a:t>
            </a:r>
          </a:p>
          <a:p>
            <a:pPr marL="457200" marR="0" indent="-45720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10000"/>
              <a:buFont typeface="Wingdings" panose="05000000000000000000" pitchFamily="2" charset="2"/>
              <a:buChar char="§"/>
            </a:pPr>
            <a:r>
              <a:rPr lang="fa-IR" b="1" dirty="0">
                <a:latin typeface="+mn-lt"/>
                <a:ea typeface="Calibri" panose="020F0502020204030204" pitchFamily="34" charset="0"/>
              </a:rPr>
              <a:t>صحیح و صادقانه</a:t>
            </a:r>
          </a:p>
          <a:p>
            <a:pPr marL="457200" marR="0" indent="-45720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10000"/>
              <a:buFont typeface="Wingdings" panose="05000000000000000000" pitchFamily="2" charset="2"/>
              <a:buChar char="§"/>
            </a:pPr>
            <a:r>
              <a:rPr lang="fa-IR" b="1" dirty="0">
                <a:latin typeface="+mn-lt"/>
                <a:ea typeface="Calibri" panose="020F0502020204030204" pitchFamily="34" charset="0"/>
              </a:rPr>
              <a:t>درخواست از کودک برای تکرار و بازخورد</a:t>
            </a:r>
          </a:p>
        </p:txBody>
      </p:sp>
    </p:spTree>
    <p:extLst>
      <p:ext uri="{BB962C8B-B14F-4D97-AF65-F5344CB8AC3E}">
        <p14:creationId xmlns:p14="http://schemas.microsoft.com/office/powerpoint/2010/main" val="3692861163"/>
      </p:ext>
    </p:extLst>
  </p:cSld>
  <p:clrMapOvr>
    <a:masterClrMapping/>
  </p:clrMapOvr>
  <p:transition spd="slow">
    <p:rand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676400"/>
            <a:ext cx="7620000" cy="4419600"/>
          </a:xfrm>
        </p:spPr>
        <p:txBody>
          <a:bodyPr/>
          <a:lstStyle/>
          <a:p>
            <a:pPr algn="justLow" rtl="1">
              <a:lnSpc>
                <a:spcPct val="150000"/>
              </a:lnSpc>
              <a:buClr>
                <a:srgbClr val="C00000"/>
              </a:buClr>
              <a:buSzPct val="120000"/>
              <a:buFont typeface="Wingdings" panose="05000000000000000000" pitchFamily="2" charset="2"/>
              <a:buChar char="ü"/>
            </a:pPr>
            <a:r>
              <a:rPr lang="ar-SA" sz="24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سوال از نگرانی های خود کودک</a:t>
            </a:r>
          </a:p>
          <a:p>
            <a:pPr algn="justLow" rtl="1">
              <a:lnSpc>
                <a:spcPct val="150000"/>
              </a:lnSpc>
              <a:buClr>
                <a:srgbClr val="C00000"/>
              </a:buClr>
              <a:buSzPct val="120000"/>
              <a:buFont typeface="Wingdings" panose="05000000000000000000" pitchFamily="2" charset="2"/>
              <a:buChar char="ü"/>
            </a:pPr>
            <a:r>
              <a:rPr lang="ar-SA" sz="24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عدم ارائه اطلاعات وسیعتر </a:t>
            </a:r>
          </a:p>
          <a:p>
            <a:pPr algn="justLow" rtl="1">
              <a:lnSpc>
                <a:spcPct val="150000"/>
              </a:lnSpc>
              <a:buClr>
                <a:srgbClr val="C00000"/>
              </a:buClr>
              <a:buSzPct val="120000"/>
              <a:buFont typeface="Wingdings" panose="05000000000000000000" pitchFamily="2" charset="2"/>
              <a:buChar char="ü"/>
            </a:pPr>
            <a:r>
              <a:rPr lang="ar-SA" sz="24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نه در یک جلسه و فشرده! (تدریجی) </a:t>
            </a:r>
          </a:p>
          <a:p>
            <a:pPr algn="justLow" rtl="1">
              <a:lnSpc>
                <a:spcPct val="150000"/>
              </a:lnSpc>
              <a:buClr>
                <a:srgbClr val="C00000"/>
              </a:buClr>
              <a:buSzPct val="120000"/>
              <a:buFont typeface="Wingdings" panose="05000000000000000000" pitchFamily="2" charset="2"/>
              <a:buChar char="ü"/>
            </a:pPr>
            <a:r>
              <a:rPr lang="ar-SA" sz="24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تأکید بر موارد عملی تر و قابل کنترل (مثل آموزش نکات بهداشتی)</a:t>
            </a:r>
          </a:p>
          <a:p>
            <a:pPr algn="justLow" rtl="1">
              <a:lnSpc>
                <a:spcPct val="150000"/>
              </a:lnSpc>
              <a:buClr>
                <a:srgbClr val="C00000"/>
              </a:buClr>
              <a:buSzPct val="120000"/>
              <a:buFont typeface="Wingdings" panose="05000000000000000000" pitchFamily="2" charset="2"/>
              <a:buChar char="ü"/>
            </a:pPr>
            <a:r>
              <a:rPr lang="ar-SA" sz="24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بدون ذکر جزئیات ترساننده و ناگوار</a:t>
            </a:r>
          </a:p>
          <a:p>
            <a:pPr algn="justLow" rtl="1">
              <a:lnSpc>
                <a:spcPct val="150000"/>
              </a:lnSpc>
              <a:buClr>
                <a:srgbClr val="C00000"/>
              </a:buClr>
              <a:buSzPct val="120000"/>
              <a:buFont typeface="Wingdings" panose="05000000000000000000" pitchFamily="2" charset="2"/>
              <a:buChar char="ü"/>
            </a:pPr>
            <a:r>
              <a:rPr lang="ar-SA" sz="24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توضیح ساده علائم و راهکارهای ساده</a:t>
            </a:r>
          </a:p>
          <a:p>
            <a:pPr algn="justLow" rtl="1">
              <a:lnSpc>
                <a:spcPct val="150000"/>
              </a:lnSpc>
              <a:buClr>
                <a:srgbClr val="C00000"/>
              </a:buClr>
              <a:buSzPct val="120000"/>
              <a:buFont typeface="Wingdings" panose="05000000000000000000" pitchFamily="2" charset="2"/>
              <a:buChar char="ü"/>
            </a:pPr>
            <a:r>
              <a:rPr lang="ar-SA" sz="24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دقیقا چه کار کنند! </a:t>
            </a:r>
            <a:endParaRPr lang="en-US" sz="2400" dirty="0">
              <a:solidFill>
                <a:schemeClr val="tx2">
                  <a:lumMod val="90000"/>
                  <a:lumOff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2222723"/>
      </p:ext>
    </p:extLst>
  </p:cSld>
  <p:clrMapOvr>
    <a:masterClrMapping/>
  </p:clrMapOvr>
  <p:transition spd="slow">
    <p:rand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533400"/>
            <a:ext cx="7620000" cy="5943600"/>
          </a:xfrm>
        </p:spPr>
        <p:txBody>
          <a:bodyPr/>
          <a:lstStyle/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ea typeface="Calibri" panose="020F0502020204030204" pitchFamily="34" charset="0"/>
            </a:endParaRPr>
          </a:p>
          <a:p>
            <a:pPr marL="0" indent="0" algn="r" rtl="1">
              <a:buNone/>
            </a:pPr>
            <a:r>
              <a:rPr lang="fa-IR" sz="3600" b="1" dirty="0">
                <a:solidFill>
                  <a:srgbClr val="FF0000"/>
                </a:solidFill>
              </a:rPr>
              <a:t>  </a:t>
            </a:r>
            <a:r>
              <a:rPr lang="ar-SA" sz="3600" b="1" dirty="0">
                <a:solidFill>
                  <a:srgbClr val="FF0000"/>
                </a:solidFill>
              </a:rPr>
              <a:t>مثال </a:t>
            </a:r>
            <a:endParaRPr lang="fa-IR" sz="3600" b="1" dirty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endParaRPr lang="en-US" sz="1400" dirty="0"/>
          </a:p>
          <a:p>
            <a:pPr algn="just" rtl="1">
              <a:buFont typeface="Courier New" panose="02070309020205020404" pitchFamily="49" charset="0"/>
              <a:buChar char="o"/>
            </a:pPr>
            <a:r>
              <a:rPr lang="en-US" sz="2400" dirty="0"/>
              <a:t> </a:t>
            </a:r>
            <a:r>
              <a:rPr lang="ar-SA" sz="24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فکر می کنی چیکار باید بکنیم مریض نشویم؟ "یکی از مهمترین کارها شستن دستها با آب و صابون (به مدت حداقل </a:t>
            </a:r>
            <a:r>
              <a:rPr lang="fa-IR" sz="24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۲۰</a:t>
            </a:r>
            <a:r>
              <a:rPr lang="ar-SA" sz="24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ثانیه) است</a:t>
            </a:r>
            <a:r>
              <a:rPr lang="fa-IR" sz="24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.</a:t>
            </a:r>
          </a:p>
          <a:p>
            <a:pPr marL="0" indent="0" algn="just" rtl="1">
              <a:buNone/>
            </a:pPr>
            <a:endParaRPr lang="fa-IR" sz="2400" b="1" dirty="0">
              <a:solidFill>
                <a:schemeClr val="tx2">
                  <a:lumMod val="90000"/>
                  <a:lumOff val="10000"/>
                </a:schemeClr>
              </a:solidFill>
            </a:endParaRPr>
          </a:p>
          <a:p>
            <a:pPr algn="just" rtl="1">
              <a:buFont typeface="Courier New" panose="02070309020205020404" pitchFamily="49" charset="0"/>
              <a:buChar char="o"/>
            </a:pPr>
            <a:r>
              <a:rPr lang="en-US" sz="24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" </a:t>
            </a:r>
            <a:r>
              <a:rPr lang="ar-SA" sz="24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فکر می کنی تو بهتر می شویی یا من؟ می خواهی یک مسابقه بدهیم؟</a:t>
            </a:r>
            <a:endParaRPr lang="fa-IR" sz="2400" b="1" dirty="0">
              <a:solidFill>
                <a:schemeClr val="tx2">
                  <a:lumMod val="90000"/>
                  <a:lumOff val="10000"/>
                </a:schemeClr>
              </a:solidFill>
            </a:endParaRPr>
          </a:p>
          <a:p>
            <a:pPr marL="0" indent="0" algn="just" rtl="1">
              <a:buNone/>
            </a:pPr>
            <a:endParaRPr lang="fa-IR" sz="2400" b="1" dirty="0">
              <a:solidFill>
                <a:schemeClr val="tx2">
                  <a:lumMod val="90000"/>
                  <a:lumOff val="10000"/>
                </a:schemeClr>
              </a:solidFill>
            </a:endParaRPr>
          </a:p>
          <a:p>
            <a:pPr algn="just" rtl="1">
              <a:buFont typeface="Courier New" panose="02070309020205020404" pitchFamily="49" charset="0"/>
              <a:buChar char="o"/>
            </a:pPr>
            <a:r>
              <a:rPr lang="ar-SA" sz="24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en-US" sz="24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ar-SA" sz="24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دیگه چیکار می توانیم بکنیم که مریض نشیم؟ " نرفتن به جاهای شلوغ؛ چون ممکنه آدمهای مریض اونجا باشه و مریضی شون به ما سرایت کنه" / عدم اشتراک وسایل با کودکان دیگر</a:t>
            </a:r>
            <a:endParaRPr lang="en-US" sz="2400" b="1" dirty="0">
              <a:solidFill>
                <a:schemeClr val="tx2">
                  <a:lumMod val="90000"/>
                  <a:lumOff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3716102"/>
      </p:ext>
    </p:extLst>
  </p:cSld>
  <p:clrMapOvr>
    <a:masterClrMapping/>
  </p:clrMapOvr>
  <p:transition spd="slow">
    <p:rand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981200"/>
            <a:ext cx="7467600" cy="3810000"/>
          </a:xfrm>
        </p:spPr>
        <p:txBody>
          <a:bodyPr/>
          <a:lstStyle/>
          <a:p>
            <a:pPr algn="just" rtl="1">
              <a:buClr>
                <a:srgbClr val="C00000"/>
              </a:buClr>
              <a:buSzPct val="80000"/>
              <a:buFont typeface="Wingdings" panose="05000000000000000000" pitchFamily="2" charset="2"/>
              <a:buChar char="v"/>
            </a:pPr>
            <a:r>
              <a:rPr lang="fa-IR" sz="28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تاکید بر جنبه های </a:t>
            </a:r>
            <a:r>
              <a:rPr lang="ar-SA" sz="28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مثبت مسئله در کودکان </a:t>
            </a:r>
            <a:r>
              <a:rPr lang="fa-IR" sz="28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بزرگتر</a:t>
            </a:r>
          </a:p>
          <a:p>
            <a:pPr algn="just" rtl="1">
              <a:buClr>
                <a:srgbClr val="C00000"/>
              </a:buClr>
              <a:buSzPct val="80000"/>
              <a:buFont typeface="Wingdings" panose="05000000000000000000" pitchFamily="2" charset="2"/>
              <a:buChar char="v"/>
            </a:pPr>
            <a:endParaRPr lang="ar-SA" sz="2800" b="1" dirty="0">
              <a:solidFill>
                <a:schemeClr val="tx2">
                  <a:lumMod val="90000"/>
                  <a:lumOff val="10000"/>
                </a:schemeClr>
              </a:solidFill>
            </a:endParaRPr>
          </a:p>
          <a:p>
            <a:pPr algn="just" rtl="1">
              <a:buClr>
                <a:srgbClr val="C00000"/>
              </a:buClr>
              <a:buSzPct val="80000"/>
              <a:buFont typeface="Wingdings" panose="05000000000000000000" pitchFamily="2" charset="2"/>
              <a:buChar char="v"/>
            </a:pPr>
            <a:r>
              <a:rPr lang="ar-SA" sz="28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براساس سن کودک ← به شکل بازی، مسابقه، داستان، عروسک (غیرمستقیم)</a:t>
            </a:r>
          </a:p>
          <a:p>
            <a:pPr algn="just" rtl="1">
              <a:buClr>
                <a:srgbClr val="C00000"/>
              </a:buClr>
              <a:buSzPct val="80000"/>
              <a:buFont typeface="Wingdings" panose="05000000000000000000" pitchFamily="2" charset="2"/>
              <a:buChar char="v"/>
            </a:pPr>
            <a:endParaRPr lang="ar-SA" sz="2800" b="1" dirty="0">
              <a:solidFill>
                <a:schemeClr val="tx2">
                  <a:lumMod val="90000"/>
                  <a:lumOff val="10000"/>
                </a:schemeClr>
              </a:solidFill>
            </a:endParaRPr>
          </a:p>
          <a:p>
            <a:pPr algn="just" rtl="1">
              <a:buClr>
                <a:srgbClr val="C00000"/>
              </a:buClr>
              <a:buSzPct val="80000"/>
              <a:buFont typeface="Wingdings" panose="05000000000000000000" pitchFamily="2" charset="2"/>
              <a:buChar char="v"/>
            </a:pPr>
            <a:r>
              <a:rPr lang="ar-SA" sz="28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اظهارنظر کردن افراد خانواده به نوبت (اصلاح باورها و تقویت اعتماد به نفس)</a:t>
            </a:r>
            <a:endParaRPr lang="en-US" sz="2800" b="1" dirty="0">
              <a:solidFill>
                <a:schemeClr val="tx2">
                  <a:lumMod val="90000"/>
                  <a:lumOff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3471608"/>
      </p:ext>
    </p:extLst>
  </p:cSld>
  <p:clrMapOvr>
    <a:masterClrMapping/>
  </p:clrMapOvr>
  <p:transition spd="slow">
    <p:rand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057400"/>
            <a:ext cx="7696200" cy="4267200"/>
          </a:xfrm>
        </p:spPr>
        <p:txBody>
          <a:bodyPr/>
          <a:lstStyle/>
          <a:p>
            <a:pPr algn="just" rtl="1">
              <a:lnSpc>
                <a:spcPct val="150000"/>
              </a:lnSpc>
              <a:buClr>
                <a:srgbClr val="C00000"/>
              </a:buClr>
              <a:buSzPct val="80000"/>
              <a:buFont typeface="Wingdings" panose="05000000000000000000" pitchFamily="2" charset="2"/>
              <a:buChar char="q"/>
            </a:pPr>
            <a:r>
              <a:rPr lang="ar-SA" sz="28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کمک به کودکان در شناختن احساسات و خود و انعکاس آنها</a:t>
            </a:r>
          </a:p>
          <a:p>
            <a:pPr algn="just" rtl="1">
              <a:lnSpc>
                <a:spcPct val="150000"/>
              </a:lnSpc>
              <a:buClr>
                <a:srgbClr val="C00000"/>
              </a:buClr>
              <a:buSzPct val="80000"/>
              <a:buFont typeface="Wingdings" panose="05000000000000000000" pitchFamily="2" charset="2"/>
              <a:buChar char="q"/>
            </a:pPr>
            <a:r>
              <a:rPr lang="ar-SA" sz="28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عدم انکار احساسات کودکان (مانند اینکه تو بزرگ شده ای و نباید عصبانی بشی)</a:t>
            </a:r>
          </a:p>
          <a:p>
            <a:pPr algn="just" rtl="1">
              <a:lnSpc>
                <a:spcPct val="150000"/>
              </a:lnSpc>
              <a:buClr>
                <a:srgbClr val="C00000"/>
              </a:buClr>
              <a:buSzPct val="80000"/>
              <a:buFont typeface="Wingdings" panose="05000000000000000000" pitchFamily="2" charset="2"/>
              <a:buChar char="q"/>
            </a:pPr>
            <a:r>
              <a:rPr lang="ar-SA" sz="28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نشان دادن اشتیاق والدین برای شنیدن احساسات کودک و پذیرش آن</a:t>
            </a:r>
            <a:endParaRPr lang="en-US" sz="2800" dirty="0">
              <a:solidFill>
                <a:schemeClr val="tx2">
                  <a:lumMod val="90000"/>
                  <a:lumOff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6232433"/>
      </p:ext>
    </p:extLst>
  </p:cSld>
  <p:clrMapOvr>
    <a:masterClrMapping/>
  </p:clrMapOvr>
  <p:transition spd="slow">
    <p:rand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685800"/>
            <a:ext cx="7696200" cy="5638800"/>
          </a:xfrm>
        </p:spPr>
        <p:txBody>
          <a:bodyPr/>
          <a:lstStyle/>
          <a:p>
            <a:pPr marL="0" indent="0" algn="ctr" rtl="1">
              <a:lnSpc>
                <a:spcPct val="150000"/>
              </a:lnSpc>
              <a:buNone/>
            </a:pPr>
            <a:r>
              <a:rPr lang="ar-SA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راهکار چهارم: اطمینان بخشی صحیح</a:t>
            </a:r>
            <a:endParaRPr lang="fa-IR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r" rtl="1">
              <a:lnSpc>
                <a:spcPct val="150000"/>
              </a:lnSpc>
              <a:buNone/>
            </a:pPr>
            <a:endParaRPr lang="en-US" sz="2000" dirty="0"/>
          </a:p>
          <a:p>
            <a:pPr algn="justLow" rtl="1"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r>
              <a:rPr lang="ar-SA" sz="28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پرهیز از اطمینان بخشی دروغ و غلط </a:t>
            </a:r>
            <a:endParaRPr lang="en-US" sz="2800" b="1" dirty="0">
              <a:solidFill>
                <a:schemeClr val="tx2">
                  <a:lumMod val="90000"/>
                  <a:lumOff val="10000"/>
                </a:schemeClr>
              </a:solidFill>
            </a:endParaRPr>
          </a:p>
          <a:p>
            <a:pPr marL="0" indent="0" algn="justLow" rtl="1">
              <a:buClr>
                <a:srgbClr val="C00000"/>
              </a:buClr>
              <a:buSzPct val="120000"/>
              <a:buNone/>
            </a:pPr>
            <a:r>
              <a:rPr lang="ar-SA" sz="28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(اینکه ما اصلا مریض نمی شویم) </a:t>
            </a:r>
          </a:p>
          <a:p>
            <a:pPr algn="justLow" rtl="1">
              <a:lnSpc>
                <a:spcPct val="150000"/>
              </a:lnSpc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endParaRPr lang="ar-SA" sz="2800" b="1" dirty="0">
              <a:solidFill>
                <a:schemeClr val="tx2">
                  <a:lumMod val="90000"/>
                  <a:lumOff val="10000"/>
                </a:schemeClr>
              </a:solidFill>
            </a:endParaRPr>
          </a:p>
          <a:p>
            <a:pPr algn="justLow" rtl="1"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r>
              <a:rPr lang="ar-SA" sz="28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پرهیز از اطمینان بخشی بیش از حد </a:t>
            </a:r>
            <a:endParaRPr lang="en-US" sz="2800" b="1" dirty="0">
              <a:solidFill>
                <a:schemeClr val="tx2">
                  <a:lumMod val="90000"/>
                  <a:lumOff val="10000"/>
                </a:schemeClr>
              </a:solidFill>
            </a:endParaRPr>
          </a:p>
          <a:p>
            <a:pPr marL="0" indent="0" algn="justLow" rtl="1">
              <a:buClr>
                <a:srgbClr val="C00000"/>
              </a:buClr>
              <a:buSzPct val="120000"/>
              <a:buNone/>
            </a:pPr>
            <a:r>
              <a:rPr lang="ar-SA" sz="28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(وابستگی کودک به والدین و در درازمدت اضطراب زا)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11832280"/>
      </p:ext>
    </p:extLst>
  </p:cSld>
  <p:clrMapOvr>
    <a:masterClrMapping/>
  </p:clrMapOvr>
  <p:transition spd="slow">
    <p:rand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762000"/>
            <a:ext cx="7335982" cy="5638800"/>
          </a:xfrm>
        </p:spPr>
        <p:txBody>
          <a:bodyPr>
            <a:normAutofit/>
          </a:bodyPr>
          <a:lstStyle/>
          <a:p>
            <a:pPr marL="0" indent="0" algn="ctr" rtl="1">
              <a:lnSpc>
                <a:spcPct val="150000"/>
              </a:lnSpc>
              <a:buClr>
                <a:srgbClr val="C00000"/>
              </a:buClr>
              <a:buSzPct val="120000"/>
              <a:buNone/>
            </a:pPr>
            <a:r>
              <a:rPr lang="ar-SA" b="1" dirty="0">
                <a:solidFill>
                  <a:srgbClr val="FF0000"/>
                </a:solidFill>
              </a:rPr>
              <a:t>مثالهایی از اطمینان بخشی</a:t>
            </a:r>
            <a:r>
              <a:rPr lang="fa-IR" b="1" dirty="0">
                <a:solidFill>
                  <a:srgbClr val="FF0000"/>
                </a:solidFill>
              </a:rPr>
              <a:t> صحیح</a:t>
            </a:r>
            <a:endParaRPr lang="ar-SA" b="1" dirty="0">
              <a:solidFill>
                <a:srgbClr val="FF0000"/>
              </a:solidFill>
            </a:endParaRPr>
          </a:p>
          <a:p>
            <a:pPr algn="just" rtl="1"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r>
              <a:rPr lang="ar-SA" sz="24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"این افکار و نگرانی ها را ممکن است خیلی از بچه ها و بزرگترها داشته باشند و این احساسات و نگرانیها فقط محدود به او نیست و البته رفته رفته بهتر می شود."</a:t>
            </a:r>
            <a:endParaRPr lang="fa-IR" sz="2400" b="1" dirty="0">
              <a:solidFill>
                <a:schemeClr val="tx2">
                  <a:lumMod val="90000"/>
                  <a:lumOff val="10000"/>
                </a:schemeClr>
              </a:solidFill>
            </a:endParaRPr>
          </a:p>
          <a:p>
            <a:pPr algn="just" rtl="1"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endParaRPr lang="ar-SA" sz="2400" b="1" dirty="0">
              <a:solidFill>
                <a:schemeClr val="tx2">
                  <a:lumMod val="90000"/>
                  <a:lumOff val="10000"/>
                </a:schemeClr>
              </a:solidFill>
            </a:endParaRPr>
          </a:p>
          <a:p>
            <a:pPr algn="just" rtl="1"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r>
              <a:rPr lang="ar-SA" sz="24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"تاکید و اطمینان بخشی بر امن بودن خانه و ایجاد احساس امنیت در کودک"</a:t>
            </a:r>
            <a:endParaRPr lang="fa-IR" sz="2400" b="1" dirty="0">
              <a:solidFill>
                <a:schemeClr val="tx2">
                  <a:lumMod val="90000"/>
                  <a:lumOff val="10000"/>
                </a:schemeClr>
              </a:solidFill>
            </a:endParaRPr>
          </a:p>
          <a:p>
            <a:pPr algn="just" rtl="1"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endParaRPr lang="ar-SA" sz="2400" b="1" dirty="0">
              <a:solidFill>
                <a:schemeClr val="tx2">
                  <a:lumMod val="90000"/>
                  <a:lumOff val="10000"/>
                </a:schemeClr>
              </a:solidFill>
            </a:endParaRPr>
          </a:p>
          <a:p>
            <a:pPr algn="just" rtl="1"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r>
              <a:rPr lang="ar-SA" sz="24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" تاکید بر والدین بر اینکه مراقب کودک هستند..."</a:t>
            </a:r>
            <a:endParaRPr lang="fa-IR" sz="2400" b="1" dirty="0">
              <a:solidFill>
                <a:schemeClr val="tx2">
                  <a:lumMod val="90000"/>
                  <a:lumOff val="10000"/>
                </a:schemeClr>
              </a:solidFill>
            </a:endParaRPr>
          </a:p>
          <a:p>
            <a:pPr marL="0" indent="0" algn="just" rtl="1">
              <a:buClr>
                <a:srgbClr val="C00000"/>
              </a:buClr>
              <a:buSzPct val="120000"/>
              <a:buNone/>
            </a:pPr>
            <a:endParaRPr lang="ar-SA" sz="2400" b="1" dirty="0">
              <a:solidFill>
                <a:schemeClr val="tx2">
                  <a:lumMod val="90000"/>
                  <a:lumOff val="10000"/>
                </a:schemeClr>
              </a:solidFill>
            </a:endParaRPr>
          </a:p>
          <a:p>
            <a:pPr algn="just" rtl="1"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r>
              <a:rPr lang="ar-SA" sz="24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"ما تنها نیستیم، آدمهای زیادی هستند که دارند تلاش می کنند واکسن یا داروی این ویروس را پیدا کنند و ما را نجات دهند."</a:t>
            </a:r>
            <a:endParaRPr lang="en-US" sz="2400" b="1" dirty="0">
              <a:solidFill>
                <a:schemeClr val="tx2">
                  <a:lumMod val="90000"/>
                  <a:lumOff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5893621"/>
      </p:ext>
    </p:extLst>
  </p:cSld>
  <p:clrMapOvr>
    <a:masterClrMapping/>
  </p:clrMapOvr>
  <p:transition spd="slow">
    <p:rand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38200" y="533400"/>
            <a:ext cx="80010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algn="ct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ar-SA" sz="3600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مدیریت</a:t>
            </a:r>
            <a:r>
              <a:rPr lang="fa-IR" sz="3600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ar-SA" sz="3600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استرس و رفتار کودکان </a:t>
            </a:r>
            <a:endParaRPr lang="en-US" sz="3600" b="1" dirty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marR="0" algn="ct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ar-SA" sz="3600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در</a:t>
            </a:r>
            <a:endParaRPr lang="en-US" sz="3600" b="1" dirty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marR="0" algn="ct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ar-SA" sz="3600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بحران کوید</a:t>
            </a:r>
            <a:r>
              <a:rPr lang="en-US" sz="3200" b="1" dirty="0">
                <a:solidFill>
                  <a:srgbClr val="FF0000"/>
                </a:solidFill>
                <a:latin typeface="+mj-lt"/>
                <a:ea typeface="Times New Roman" panose="02020603050405020304" pitchFamily="18" charset="0"/>
              </a:rPr>
              <a:t>19 </a:t>
            </a:r>
            <a:endParaRPr lang="en-US" sz="3200" dirty="0">
              <a:solidFill>
                <a:srgbClr val="FF0000"/>
              </a:solidFill>
              <a:effectLst/>
              <a:latin typeface="+mj-lt"/>
              <a:ea typeface="Calibri" panose="020F050202020403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447800" y="3581400"/>
            <a:ext cx="7167274" cy="2820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342900">
              <a:lnSpc>
                <a:spcPct val="100000"/>
              </a:lnSpc>
              <a:spcAft>
                <a:spcPts val="450"/>
              </a:spcAft>
              <a:buClr>
                <a:srgbClr val="EB8F22">
                  <a:lumMod val="75000"/>
                </a:srgbClr>
              </a:buClr>
              <a:buSzPct val="145000"/>
            </a:pPr>
            <a:r>
              <a:rPr lang="en-US" sz="3600" b="1" dirty="0" err="1">
                <a:solidFill>
                  <a:schemeClr val="tx2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Sanaz</a:t>
            </a:r>
            <a:r>
              <a:rPr lang="en-US" sz="3600" b="1" dirty="0">
                <a:solidFill>
                  <a:schemeClr val="tx2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chemeClr val="tx2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Norouzi</a:t>
            </a:r>
            <a:r>
              <a:rPr lang="en-US" sz="3600" b="1" dirty="0">
                <a:solidFill>
                  <a:schemeClr val="tx2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, MD.</a:t>
            </a:r>
            <a:br>
              <a:rPr lang="en-US" sz="2400" dirty="0"/>
            </a:br>
            <a:r>
              <a:rPr lang="en-US" b="1" i="1" dirty="0">
                <a:solidFill>
                  <a:schemeClr val="tx2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Assistant Professor </a:t>
            </a:r>
          </a:p>
          <a:p>
            <a:pPr lvl="0" algn="ctr" defTabSz="342900">
              <a:lnSpc>
                <a:spcPct val="100000"/>
              </a:lnSpc>
              <a:spcAft>
                <a:spcPts val="450"/>
              </a:spcAft>
              <a:buClr>
                <a:srgbClr val="EB8F22">
                  <a:lumMod val="75000"/>
                </a:srgbClr>
              </a:buClr>
              <a:buSzPct val="145000"/>
            </a:pPr>
            <a:r>
              <a:rPr lang="en-US" b="1" i="1" dirty="0">
                <a:solidFill>
                  <a:schemeClr val="tx2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of </a:t>
            </a:r>
          </a:p>
          <a:p>
            <a:pPr lvl="0" algn="ctr" defTabSz="342900">
              <a:lnSpc>
                <a:spcPct val="100000"/>
              </a:lnSpc>
              <a:spcAft>
                <a:spcPts val="450"/>
              </a:spcAft>
              <a:buClr>
                <a:srgbClr val="EB8F22">
                  <a:lumMod val="75000"/>
                </a:srgbClr>
              </a:buClr>
              <a:buSzPct val="145000"/>
            </a:pPr>
            <a:r>
              <a:rPr lang="en-US" b="1" i="1" dirty="0">
                <a:solidFill>
                  <a:schemeClr val="tx2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Child and Adolescent Psychiatry</a:t>
            </a:r>
          </a:p>
          <a:p>
            <a:pPr algn="ctr" defTabSz="342900">
              <a:lnSpc>
                <a:spcPct val="100000"/>
              </a:lnSpc>
              <a:spcAft>
                <a:spcPts val="450"/>
              </a:spcAft>
              <a:buClr>
                <a:srgbClr val="EB8F22">
                  <a:lumMod val="75000"/>
                </a:srgbClr>
              </a:buClr>
              <a:buSzPct val="145000"/>
            </a:pPr>
            <a:r>
              <a:rPr lang="en-US" b="1" i="1" dirty="0">
                <a:solidFill>
                  <a:schemeClr val="tx2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Tabriz University of Medical Sciences</a:t>
            </a:r>
          </a:p>
        </p:txBody>
      </p:sp>
    </p:spTree>
    <p:extLst>
      <p:ext uri="{BB962C8B-B14F-4D97-AF65-F5344CB8AC3E}">
        <p14:creationId xmlns:p14="http://schemas.microsoft.com/office/powerpoint/2010/main" val="1080826980"/>
      </p:ext>
    </p:extLst>
  </p:cSld>
  <p:clrMapOvr>
    <a:masterClrMapping/>
  </p:clrMapOvr>
  <p:transition spd="slow">
    <p:rand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8600"/>
            <a:ext cx="7924800" cy="6172200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endParaRPr lang="en-US" sz="2800" dirty="0">
              <a:solidFill>
                <a:schemeClr val="tx2">
                  <a:lumMod val="90000"/>
                  <a:lumOff val="10000"/>
                </a:schemeClr>
              </a:solidFill>
            </a:endParaRPr>
          </a:p>
          <a:p>
            <a:pPr marL="0" indent="0" algn="ctr" rtl="1">
              <a:buNone/>
            </a:pPr>
            <a:r>
              <a:rPr lang="ar-SA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+mj-cs"/>
              </a:rPr>
              <a:t>راهکار پنجم: توجه به تغییر روتین زندگی کودکان</a:t>
            </a:r>
            <a:endParaRPr lang="en-US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+mj-cs"/>
            </a:endParaRPr>
          </a:p>
          <a:p>
            <a:pPr marL="0" indent="0" algn="r" rtl="1">
              <a:buNone/>
            </a:pPr>
            <a:r>
              <a:rPr lang="en-US" dirty="0"/>
              <a:t> </a:t>
            </a:r>
            <a:endParaRPr lang="ar-SA" b="1" dirty="0">
              <a:solidFill>
                <a:schemeClr val="tx2">
                  <a:lumMod val="90000"/>
                  <a:lumOff val="10000"/>
                </a:schemeClr>
              </a:solidFill>
            </a:endParaRPr>
          </a:p>
          <a:p>
            <a:pPr algn="justLow" rtl="1">
              <a:lnSpc>
                <a:spcPct val="250000"/>
              </a:lnSpc>
              <a:buClr>
                <a:srgbClr val="C00000"/>
              </a:buClr>
              <a:buSzPct val="80000"/>
              <a:buFont typeface="Wingdings" panose="05000000000000000000" pitchFamily="2" charset="2"/>
              <a:buChar char="v"/>
            </a:pPr>
            <a:r>
              <a:rPr lang="ar-SA" sz="26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تعطیلی مدارس، مهمانیها، شهربازیها  و شرایط قرنطینه ی خانگی</a:t>
            </a:r>
          </a:p>
          <a:p>
            <a:pPr algn="justLow" rtl="1">
              <a:lnSpc>
                <a:spcPct val="250000"/>
              </a:lnSpc>
              <a:buClr>
                <a:srgbClr val="C00000"/>
              </a:buClr>
              <a:buSzPct val="80000"/>
              <a:buFont typeface="Wingdings" panose="05000000000000000000" pitchFamily="2" charset="2"/>
              <a:buChar char="v"/>
            </a:pPr>
            <a:r>
              <a:rPr lang="ar-SA" sz="26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محدودیت ارتباطات و فعالیتهای کودکان</a:t>
            </a:r>
          </a:p>
          <a:p>
            <a:pPr algn="justLow" rtl="1">
              <a:lnSpc>
                <a:spcPct val="250000"/>
              </a:lnSpc>
              <a:buClr>
                <a:srgbClr val="C00000"/>
              </a:buClr>
              <a:buSzPct val="80000"/>
              <a:buFont typeface="Wingdings" panose="05000000000000000000" pitchFamily="2" charset="2"/>
              <a:buChar char="v"/>
            </a:pPr>
            <a:r>
              <a:rPr lang="ar-SA" sz="26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لزوم نظم دوباره برای زندگی</a:t>
            </a:r>
            <a:endParaRPr lang="en-US" sz="2600" dirty="0">
              <a:solidFill>
                <a:schemeClr val="tx2">
                  <a:lumMod val="90000"/>
                  <a:lumOff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8987207"/>
      </p:ext>
    </p:extLst>
  </p:cSld>
  <p:clrMapOvr>
    <a:masterClrMapping/>
  </p:clrMapOvr>
  <p:transition spd="slow">
    <p:rand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00200"/>
            <a:ext cx="7696200" cy="5181600"/>
          </a:xfrm>
        </p:spPr>
        <p:txBody>
          <a:bodyPr>
            <a:normAutofit/>
          </a:bodyPr>
          <a:lstStyle/>
          <a:p>
            <a:pPr algn="justLow" rtl="1">
              <a:lnSpc>
                <a:spcPct val="110000"/>
              </a:lnSpc>
              <a:buClr>
                <a:srgbClr val="C00000"/>
              </a:buClr>
              <a:buSzPct val="70000"/>
              <a:buFont typeface="Wingdings" panose="05000000000000000000" pitchFamily="2" charset="2"/>
              <a:buChar char="q"/>
            </a:pPr>
            <a:r>
              <a:rPr lang="ar-SA" sz="28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خواب کافی</a:t>
            </a:r>
          </a:p>
          <a:p>
            <a:pPr algn="justLow" rtl="1">
              <a:lnSpc>
                <a:spcPct val="110000"/>
              </a:lnSpc>
              <a:buClr>
                <a:srgbClr val="C00000"/>
              </a:buClr>
              <a:buSzPct val="70000"/>
              <a:buFont typeface="Wingdings" panose="05000000000000000000" pitchFamily="2" charset="2"/>
              <a:buChar char="q"/>
            </a:pPr>
            <a:r>
              <a:rPr lang="ar-SA" sz="28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غذای مناسب</a:t>
            </a:r>
          </a:p>
          <a:p>
            <a:pPr algn="justLow" rtl="1">
              <a:lnSpc>
                <a:spcPct val="110000"/>
              </a:lnSpc>
              <a:buClr>
                <a:srgbClr val="C00000"/>
              </a:buClr>
              <a:buSzPct val="70000"/>
              <a:buFont typeface="Wingdings" panose="05000000000000000000" pitchFamily="2" charset="2"/>
              <a:buChar char="q"/>
            </a:pPr>
            <a:r>
              <a:rPr lang="ar-SA" sz="28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فعالیت های جسمی در منزل </a:t>
            </a:r>
          </a:p>
          <a:p>
            <a:pPr algn="justLow" rtl="1">
              <a:lnSpc>
                <a:spcPct val="110000"/>
              </a:lnSpc>
              <a:buClr>
                <a:srgbClr val="C00000"/>
              </a:buClr>
              <a:buSzPct val="70000"/>
              <a:buFont typeface="Wingdings" panose="05000000000000000000" pitchFamily="2" charset="2"/>
              <a:buChar char="q"/>
            </a:pPr>
            <a:r>
              <a:rPr lang="ar-SA" sz="28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تنفسهای دیافراگمی برای ریللکس بودن </a:t>
            </a:r>
          </a:p>
          <a:p>
            <a:pPr algn="justLow" rtl="1">
              <a:lnSpc>
                <a:spcPct val="110000"/>
              </a:lnSpc>
              <a:buClr>
                <a:srgbClr val="C00000"/>
              </a:buClr>
              <a:buSzPct val="70000"/>
              <a:buFont typeface="Wingdings" panose="05000000000000000000" pitchFamily="2" charset="2"/>
              <a:buChar char="q"/>
            </a:pPr>
            <a:r>
              <a:rPr lang="ar-SA" sz="28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برنامه ریزی برای خواب</a:t>
            </a:r>
            <a:r>
              <a:rPr lang="fa-IR" sz="28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،</a:t>
            </a:r>
            <a:r>
              <a:rPr lang="ar-SA" sz="28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غذا و اوقات مفید و مفرح بازی های لذت بخش</a:t>
            </a:r>
            <a:r>
              <a:rPr lang="fa-IR" sz="28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و</a:t>
            </a:r>
            <a:r>
              <a:rPr lang="ar-SA" sz="28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متنوع</a:t>
            </a:r>
          </a:p>
          <a:p>
            <a:pPr algn="justLow" rtl="1">
              <a:lnSpc>
                <a:spcPct val="110000"/>
              </a:lnSpc>
              <a:buClr>
                <a:srgbClr val="C00000"/>
              </a:buClr>
              <a:buSzPct val="70000"/>
              <a:buFont typeface="Wingdings" panose="05000000000000000000" pitchFamily="2" charset="2"/>
              <a:buChar char="q"/>
            </a:pPr>
            <a:r>
              <a:rPr lang="ar-SA" sz="28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خواندن کتاب</a:t>
            </a:r>
          </a:p>
          <a:p>
            <a:pPr algn="justLow" rtl="1">
              <a:lnSpc>
                <a:spcPct val="110000"/>
              </a:lnSpc>
              <a:buClr>
                <a:srgbClr val="C00000"/>
              </a:buClr>
              <a:buSzPct val="70000"/>
              <a:buFont typeface="Wingdings" panose="05000000000000000000" pitchFamily="2" charset="2"/>
              <a:buChar char="q"/>
            </a:pPr>
            <a:r>
              <a:rPr lang="ar-SA" sz="28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تعریف داستان</a:t>
            </a:r>
          </a:p>
          <a:p>
            <a:pPr algn="justLow" rtl="1">
              <a:lnSpc>
                <a:spcPct val="110000"/>
              </a:lnSpc>
              <a:buClr>
                <a:srgbClr val="C00000"/>
              </a:buClr>
              <a:buSzPct val="70000"/>
              <a:buFont typeface="Wingdings" panose="05000000000000000000" pitchFamily="2" charset="2"/>
              <a:buChar char="q"/>
            </a:pPr>
            <a:r>
              <a:rPr lang="ar-SA" sz="28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...</a:t>
            </a:r>
          </a:p>
          <a:p>
            <a:pPr marL="0" indent="0" algn="justLow" rtl="1">
              <a:lnSpc>
                <a:spcPct val="150000"/>
              </a:lnSpc>
              <a:buNone/>
            </a:pPr>
            <a:endParaRPr lang="ar-SA" sz="2400" b="1" dirty="0">
              <a:solidFill>
                <a:schemeClr val="tx2">
                  <a:lumMod val="90000"/>
                  <a:lumOff val="10000"/>
                </a:schemeClr>
              </a:solidFill>
              <a:cs typeface="B Nazanin" panose="00000400000000000000" pitchFamily="2" charset="-78"/>
            </a:endParaRPr>
          </a:p>
          <a:p>
            <a:pPr marL="0" indent="0" algn="justLow" rtl="1">
              <a:lnSpc>
                <a:spcPct val="150000"/>
              </a:lnSpc>
              <a:buNone/>
            </a:pPr>
            <a:endParaRPr lang="ar-SA" sz="2400" b="1" dirty="0">
              <a:solidFill>
                <a:schemeClr val="tx2">
                  <a:lumMod val="90000"/>
                  <a:lumOff val="10000"/>
                </a:schemeClr>
              </a:solidFill>
              <a:cs typeface="B Nazanin" panose="00000400000000000000" pitchFamily="2" charset="-78"/>
            </a:endParaRPr>
          </a:p>
          <a:p>
            <a:pPr marL="0" indent="0" algn="justLow" rtl="1">
              <a:lnSpc>
                <a:spcPct val="150000"/>
              </a:lnSpc>
              <a:buNone/>
            </a:pPr>
            <a:endParaRPr lang="ar-SA" sz="2400" b="1" dirty="0">
              <a:solidFill>
                <a:schemeClr val="tx2">
                  <a:lumMod val="90000"/>
                  <a:lumOff val="10000"/>
                </a:schemeClr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13256315"/>
      </p:ext>
    </p:extLst>
  </p:cSld>
  <p:clrMapOvr>
    <a:masterClrMapping/>
  </p:clrMapOvr>
  <p:transition spd="slow">
    <p:random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676400"/>
            <a:ext cx="7391400" cy="4724400"/>
          </a:xfrm>
        </p:spPr>
        <p:txBody>
          <a:bodyPr>
            <a:normAutofit/>
          </a:bodyPr>
          <a:lstStyle/>
          <a:p>
            <a:pPr algn="justLow" rtl="1">
              <a:buClr>
                <a:srgbClr val="C00000"/>
              </a:buClr>
              <a:buSzPct val="120000"/>
              <a:buFont typeface="Arial" panose="020B0604020202020204" pitchFamily="34" charset="0"/>
              <a:buChar char="•"/>
            </a:pPr>
            <a:r>
              <a:rPr lang="ar-SA" sz="28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نقاشی</a:t>
            </a:r>
          </a:p>
          <a:p>
            <a:pPr algn="justLow" rtl="1">
              <a:buClr>
                <a:srgbClr val="C00000"/>
              </a:buClr>
              <a:buSzPct val="120000"/>
              <a:buFont typeface="Arial" panose="020B0604020202020204" pitchFamily="34" charset="0"/>
              <a:buChar char="•"/>
            </a:pPr>
            <a:r>
              <a:rPr lang="ar-SA" sz="28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کاردستی</a:t>
            </a:r>
          </a:p>
          <a:p>
            <a:pPr algn="justLow" rtl="1">
              <a:buClr>
                <a:srgbClr val="C00000"/>
              </a:buClr>
              <a:buSzPct val="120000"/>
              <a:buFont typeface="Arial" panose="020B0604020202020204" pitchFamily="34" charset="0"/>
              <a:buChar char="•"/>
            </a:pPr>
            <a:r>
              <a:rPr lang="ar-SA" sz="28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فیلم و کارتون</a:t>
            </a:r>
          </a:p>
          <a:p>
            <a:pPr algn="justLow" rtl="1">
              <a:buClr>
                <a:srgbClr val="C00000"/>
              </a:buClr>
              <a:buSzPct val="120000"/>
              <a:buFont typeface="Arial" panose="020B0604020202020204" pitchFamily="34" charset="0"/>
              <a:buChar char="•"/>
            </a:pPr>
            <a:r>
              <a:rPr lang="ar-SA" sz="28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فعالیت های جسمی و ورزشی</a:t>
            </a:r>
            <a:r>
              <a:rPr lang="fa-IR" sz="28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en-US" sz="28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←</a:t>
            </a:r>
            <a:r>
              <a:rPr lang="fa-IR" sz="28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 </a:t>
            </a:r>
            <a:r>
              <a:rPr lang="ar-SA" sz="28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قایم موشک، پریدن، </a:t>
            </a:r>
            <a:endParaRPr lang="fa-IR" sz="2800" b="1" dirty="0">
              <a:solidFill>
                <a:schemeClr val="tx2">
                  <a:lumMod val="90000"/>
                  <a:lumOff val="10000"/>
                </a:schemeClr>
              </a:solidFill>
            </a:endParaRPr>
          </a:p>
          <a:p>
            <a:pPr marL="0" indent="0" algn="justLow" rtl="1">
              <a:buClr>
                <a:srgbClr val="C00000"/>
              </a:buClr>
              <a:buSzPct val="120000"/>
              <a:buNone/>
            </a:pPr>
            <a:r>
              <a:rPr lang="ar-SA" sz="28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دوچرخه سواری،</a:t>
            </a:r>
            <a:r>
              <a:rPr lang="fa-IR" sz="28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ar-SA" sz="28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یوگا... </a:t>
            </a:r>
          </a:p>
          <a:p>
            <a:pPr algn="justLow" rtl="1">
              <a:buClr>
                <a:srgbClr val="C00000"/>
              </a:buClr>
              <a:buSzPct val="120000"/>
              <a:buFont typeface="Arial" panose="020B0604020202020204" pitchFamily="34" charset="0"/>
              <a:buChar char="•"/>
            </a:pPr>
            <a:r>
              <a:rPr lang="ar-SA" sz="28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دفتر خاطرات مشترک </a:t>
            </a:r>
          </a:p>
          <a:p>
            <a:pPr algn="justLow" rtl="1">
              <a:buClr>
                <a:srgbClr val="C00000"/>
              </a:buClr>
              <a:buSzPct val="120000"/>
              <a:buFont typeface="Arial" panose="020B0604020202020204" pitchFamily="34" charset="0"/>
              <a:buChar char="•"/>
            </a:pPr>
            <a:r>
              <a:rPr lang="ar-SA" sz="28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دیدن عکسهای طبیعت</a:t>
            </a:r>
          </a:p>
          <a:p>
            <a:pPr algn="justLow" rtl="1">
              <a:buClr>
                <a:srgbClr val="C00000"/>
              </a:buClr>
              <a:buSzPct val="120000"/>
              <a:buFont typeface="Arial" panose="020B0604020202020204" pitchFamily="34" charset="0"/>
              <a:buChar char="•"/>
            </a:pPr>
            <a:r>
              <a:rPr lang="ar-SA" sz="28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صحبت کردن با کودکان بزرگتر یا نوجوانان</a:t>
            </a:r>
          </a:p>
          <a:p>
            <a:pPr marL="0" indent="0" algn="justLow" rtl="1">
              <a:buNone/>
            </a:pPr>
            <a:r>
              <a:rPr lang="ar-SA" sz="28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...</a:t>
            </a:r>
          </a:p>
          <a:p>
            <a:pPr marL="0" indent="0" algn="justLow" rtl="1">
              <a:lnSpc>
                <a:spcPct val="150000"/>
              </a:lnSpc>
              <a:buNone/>
            </a:pPr>
            <a:endParaRPr lang="ar-SA" sz="2400" b="1" dirty="0">
              <a:solidFill>
                <a:schemeClr val="tx2">
                  <a:lumMod val="90000"/>
                  <a:lumOff val="10000"/>
                </a:schemeClr>
              </a:solidFill>
            </a:endParaRPr>
          </a:p>
          <a:p>
            <a:pPr marL="0" indent="0" algn="justLow" rtl="1">
              <a:lnSpc>
                <a:spcPct val="150000"/>
              </a:lnSpc>
              <a:buNone/>
            </a:pPr>
            <a:endParaRPr lang="ar-SA" sz="2400" b="1" dirty="0">
              <a:solidFill>
                <a:schemeClr val="tx2">
                  <a:lumMod val="90000"/>
                  <a:lumOff val="10000"/>
                </a:schemeClr>
              </a:solidFill>
            </a:endParaRPr>
          </a:p>
          <a:p>
            <a:pPr marL="0" indent="0" algn="justLow" rtl="1">
              <a:lnSpc>
                <a:spcPct val="150000"/>
              </a:lnSpc>
              <a:buNone/>
            </a:pPr>
            <a:endParaRPr lang="ar-SA" sz="2400" b="1" dirty="0">
              <a:solidFill>
                <a:schemeClr val="tx2">
                  <a:lumMod val="90000"/>
                  <a:lumOff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4559673"/>
      </p:ext>
    </p:extLst>
  </p:cSld>
  <p:clrMapOvr>
    <a:masterClrMapping/>
  </p:clrMapOvr>
  <p:transition spd="slow">
    <p:random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696200" cy="5105400"/>
          </a:xfrm>
        </p:spPr>
        <p:txBody>
          <a:bodyPr/>
          <a:lstStyle/>
          <a:p>
            <a:pPr algn="just" rtl="1">
              <a:lnSpc>
                <a:spcPct val="150000"/>
              </a:lnSpc>
              <a:buClr>
                <a:srgbClr val="C00000"/>
              </a:buClr>
              <a:buSzPct val="120000"/>
              <a:buFont typeface="Wingdings" panose="05000000000000000000" pitchFamily="2" charset="2"/>
              <a:buChar char="ü"/>
            </a:pPr>
            <a:r>
              <a:rPr lang="ar-SA" sz="28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سوال از خود کودک </a:t>
            </a:r>
          </a:p>
          <a:p>
            <a:pPr algn="just" rtl="1">
              <a:lnSpc>
                <a:spcPct val="150000"/>
              </a:lnSpc>
              <a:buClr>
                <a:srgbClr val="C00000"/>
              </a:buClr>
              <a:buSzPct val="120000"/>
              <a:buFont typeface="Wingdings" panose="05000000000000000000" pitchFamily="2" charset="2"/>
              <a:buChar char="ü"/>
            </a:pPr>
            <a:r>
              <a:rPr lang="ar-SA" sz="28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تهیه فهرستی از بازیها</a:t>
            </a:r>
            <a:r>
              <a:rPr lang="fa-IR" sz="28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/ </a:t>
            </a:r>
            <a:r>
              <a:rPr lang="ar-SA" sz="28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فعالیتهای مورد علاقه با همراهی </a:t>
            </a:r>
            <a:endParaRPr lang="fa-IR" sz="2800" b="1" dirty="0">
              <a:solidFill>
                <a:schemeClr val="tx2">
                  <a:lumMod val="90000"/>
                  <a:lumOff val="10000"/>
                </a:schemeClr>
              </a:solidFill>
            </a:endParaRPr>
          </a:p>
          <a:p>
            <a:pPr marL="0" indent="0" algn="just" rtl="1">
              <a:lnSpc>
                <a:spcPct val="150000"/>
              </a:lnSpc>
              <a:buClr>
                <a:srgbClr val="C00000"/>
              </a:buClr>
              <a:buSzPct val="120000"/>
              <a:buNone/>
            </a:pPr>
            <a:r>
              <a:rPr lang="fa-IR" sz="28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و </a:t>
            </a:r>
            <a:r>
              <a:rPr lang="ar-SA" sz="28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همکاری کودک و نوجوان در تهیه ی برنامه   </a:t>
            </a:r>
          </a:p>
          <a:p>
            <a:pPr algn="just" rtl="1">
              <a:lnSpc>
                <a:spcPct val="150000"/>
              </a:lnSpc>
              <a:buClr>
                <a:srgbClr val="C00000"/>
              </a:buClr>
              <a:buSzPct val="120000"/>
              <a:buFont typeface="Wingdings" panose="05000000000000000000" pitchFamily="2" charset="2"/>
              <a:buChar char="ü"/>
            </a:pPr>
            <a:r>
              <a:rPr lang="ar-SA" sz="28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زمان معین روزانه برای برخی فعالیتهای مفرح  </a:t>
            </a:r>
          </a:p>
          <a:p>
            <a:pPr algn="just" rtl="1">
              <a:lnSpc>
                <a:spcPct val="150000"/>
              </a:lnSpc>
              <a:buClr>
                <a:srgbClr val="C00000"/>
              </a:buClr>
              <a:buSzPct val="120000"/>
              <a:buFont typeface="Wingdings" panose="05000000000000000000" pitchFamily="2" charset="2"/>
              <a:buChar char="ü"/>
            </a:pPr>
            <a:r>
              <a:rPr lang="ar-SA" sz="28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برنامه منعطف ولی پیوسته</a:t>
            </a:r>
          </a:p>
          <a:p>
            <a:pPr algn="just" rtl="1">
              <a:lnSpc>
                <a:spcPct val="150000"/>
              </a:lnSpc>
              <a:buClr>
                <a:srgbClr val="C00000"/>
              </a:buClr>
              <a:buSzPct val="120000"/>
              <a:buFont typeface="Wingdings" panose="05000000000000000000" pitchFamily="2" charset="2"/>
              <a:buChar char="ü"/>
            </a:pPr>
            <a:r>
              <a:rPr lang="ar-SA" sz="28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ایجاد شرایط ارتباط مجازی کودک با دوستانش  </a:t>
            </a:r>
          </a:p>
          <a:p>
            <a:pPr algn="just" rtl="1">
              <a:lnSpc>
                <a:spcPct val="150000"/>
              </a:lnSpc>
              <a:buClr>
                <a:srgbClr val="C00000"/>
              </a:buClr>
              <a:buSzPct val="120000"/>
              <a:buFont typeface="Wingdings" panose="05000000000000000000" pitchFamily="2" charset="2"/>
              <a:buChar char="ü"/>
            </a:pPr>
            <a:r>
              <a:rPr lang="ar-SA" sz="28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تعیین مسئولیتهای متناسب با سن و شرایط</a:t>
            </a:r>
            <a:endParaRPr lang="en-US" b="1" dirty="0">
              <a:solidFill>
                <a:schemeClr val="tx2">
                  <a:lumMod val="90000"/>
                  <a:lumOff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0306331"/>
      </p:ext>
    </p:extLst>
  </p:cSld>
  <p:clrMapOvr>
    <a:masterClrMapping/>
  </p:clrMapOvr>
  <p:transition spd="slow">
    <p:random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600200"/>
            <a:ext cx="7772400" cy="4648200"/>
          </a:xfrm>
        </p:spPr>
        <p:txBody>
          <a:bodyPr/>
          <a:lstStyle/>
          <a:p>
            <a:pPr marL="114300" indent="-457200" algn="justLow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70000"/>
              <a:buFont typeface="Wingdings" panose="05000000000000000000" pitchFamily="2" charset="2"/>
              <a:buChar char="v"/>
            </a:pPr>
            <a:r>
              <a:rPr lang="ar-SA" sz="28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ایجاد تعادل بین فعالیت های کامپیوتری و اینترنت با سایر فعالیتها</a:t>
            </a:r>
          </a:p>
          <a:p>
            <a:pPr marL="114300" indent="-457200" algn="justLow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70000"/>
              <a:buFont typeface="Wingdings" panose="05000000000000000000" pitchFamily="2" charset="2"/>
              <a:buChar char="v"/>
            </a:pPr>
            <a:r>
              <a:rPr lang="ar-SA" sz="28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ایجاد تعادل بین فعالیتهای آنلاین و غیرآنلاین </a:t>
            </a:r>
          </a:p>
          <a:p>
            <a:pPr marL="114300" indent="-457200" algn="justLow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70000"/>
              <a:buFont typeface="Wingdings" panose="05000000000000000000" pitchFamily="2" charset="2"/>
              <a:buChar char="v"/>
            </a:pPr>
            <a:r>
              <a:rPr lang="ar-SA" sz="28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وضع قوانین استفاده از کامپیوتر و اینترنت </a:t>
            </a:r>
          </a:p>
          <a:p>
            <a:pPr marL="114300" indent="-457200" algn="justLow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70000"/>
              <a:buFont typeface="Wingdings" panose="05000000000000000000" pitchFamily="2" charset="2"/>
              <a:buChar char="v"/>
            </a:pPr>
            <a:r>
              <a:rPr lang="ar-SA" sz="28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از جمله استفاده از شبکه های اجتماعی در فضاهای عمومی منزل، تنطیمات حریم خصوصی، محدودیت زمانی و ...</a:t>
            </a:r>
          </a:p>
          <a:p>
            <a:pPr marL="114300" indent="-457200" algn="justLow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70000"/>
              <a:buFont typeface="Wingdings" panose="05000000000000000000" pitchFamily="2" charset="2"/>
              <a:buChar char="v"/>
            </a:pPr>
            <a:r>
              <a:rPr lang="fa-IR" sz="28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استفاده </a:t>
            </a:r>
            <a:r>
              <a:rPr lang="ar-SA" sz="28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به عنوان پاداش</a:t>
            </a:r>
            <a:endParaRPr lang="en-US" sz="2800" dirty="0">
              <a:solidFill>
                <a:schemeClr val="tx2">
                  <a:lumMod val="90000"/>
                  <a:lumOff val="1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6520753"/>
      </p:ext>
    </p:extLst>
  </p:cSld>
  <p:clrMapOvr>
    <a:masterClrMapping/>
  </p:clrMapOvr>
  <p:transition spd="slow">
    <p:random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676400"/>
            <a:ext cx="7620000" cy="4648200"/>
          </a:xfrm>
        </p:spPr>
        <p:txBody>
          <a:bodyPr/>
          <a:lstStyle/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2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1066800" y="1668780"/>
            <a:ext cx="7620000" cy="4411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algn="justLow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60000"/>
            </a:pPr>
            <a:r>
              <a:rPr lang="ar-SA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ar-SA" b="1" dirty="0">
              <a:solidFill>
                <a:schemeClr val="tx2">
                  <a:lumMod val="90000"/>
                  <a:lumOff val="10000"/>
                </a:schemeClr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457200" marR="0" indent="-457200" algn="justLow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60000"/>
              <a:buFont typeface="Wingdings" panose="05000000000000000000" pitchFamily="2" charset="2"/>
              <a:buChar char="q"/>
            </a:pPr>
            <a:r>
              <a:rPr lang="ar-SA" b="1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"اینجا و اکنون"</a:t>
            </a:r>
          </a:p>
          <a:p>
            <a:pPr marL="457200" marR="0" indent="-457200" algn="justLow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60000"/>
              <a:buFont typeface="Wingdings" panose="05000000000000000000" pitchFamily="2" charset="2"/>
              <a:buChar char="q"/>
            </a:pPr>
            <a:r>
              <a:rPr lang="ar-SA" b="1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وقت گذراندن و لذت بردن با کودکان</a:t>
            </a:r>
          </a:p>
          <a:p>
            <a:pPr marL="457200" marR="0" indent="-457200" algn="justLow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60000"/>
              <a:buFont typeface="Wingdings" panose="05000000000000000000" pitchFamily="2" charset="2"/>
              <a:buChar char="q"/>
            </a:pPr>
            <a:r>
              <a:rPr lang="ar-SA" b="1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زمان جداگانه و حداقل ۲۰ دقیقه در روز برای هر کودک </a:t>
            </a:r>
          </a:p>
          <a:p>
            <a:pPr marL="457200" marR="0" indent="-457200" algn="justLow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60000"/>
              <a:buFont typeface="Wingdings" panose="05000000000000000000" pitchFamily="2" charset="2"/>
              <a:buChar char="q"/>
            </a:pPr>
            <a:r>
              <a:rPr lang="ar-SA" b="1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تقسیم و تهیه برنامه خاص درسی (ساعت و برنامه مشخص برای درس و تکلیف)</a:t>
            </a:r>
          </a:p>
          <a:p>
            <a:pPr marR="0" algn="justLow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ar-SA" b="1" dirty="0">
              <a:solidFill>
                <a:schemeClr val="tx2">
                  <a:lumMod val="90000"/>
                  <a:lumOff val="10000"/>
                </a:schemeClr>
              </a:solidFill>
              <a:latin typeface="Calibri" panose="020F050202020403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65546779"/>
      </p:ext>
    </p:extLst>
  </p:cSld>
  <p:clrMapOvr>
    <a:masterClrMapping/>
  </p:clrMapOvr>
  <p:transition spd="slow">
    <p:random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8153400" cy="1295400"/>
          </a:xfrm>
        </p:spPr>
        <p:txBody>
          <a:bodyPr/>
          <a:lstStyle/>
          <a:p>
            <a:r>
              <a:rPr lang="ar-SA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راهکار ششم: برخورد با رفتار کودک</a:t>
            </a:r>
            <a:br>
              <a:rPr lang="fa-I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</a:br>
            <a:r>
              <a:rPr lang="ar-SA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 (مدیریت رفتاری والدین)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752600"/>
            <a:ext cx="7620000" cy="4724400"/>
          </a:xfrm>
        </p:spPr>
        <p:txBody>
          <a:bodyPr/>
          <a:lstStyle/>
          <a:p>
            <a:pPr algn="just" rtl="1">
              <a:lnSpc>
                <a:spcPct val="150000"/>
              </a:lnSpc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r>
              <a:rPr lang="ar-SA" sz="26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توجه مثبت</a:t>
            </a:r>
          </a:p>
          <a:p>
            <a:pPr algn="just" rtl="1">
              <a:lnSpc>
                <a:spcPct val="150000"/>
              </a:lnSpc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r>
              <a:rPr lang="ar-SA" sz="26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تشویق و تقویت فوری رفتار های مطلوب </a:t>
            </a:r>
          </a:p>
          <a:p>
            <a:pPr algn="just" rtl="1">
              <a:lnSpc>
                <a:spcPct val="150000"/>
              </a:lnSpc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r>
              <a:rPr lang="ar-SA" sz="26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نادیده گیری در مقابلِ رفتار نامطلوب غیرآسیب زا</a:t>
            </a:r>
          </a:p>
          <a:p>
            <a:pPr algn="just" rtl="1">
              <a:lnSpc>
                <a:spcPct val="150000"/>
              </a:lnSpc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r>
              <a:rPr lang="ar-SA" sz="26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اعمال محدودیت و حفظ ساختارها </a:t>
            </a:r>
          </a:p>
          <a:p>
            <a:pPr algn="just" rtl="1">
              <a:lnSpc>
                <a:spcPct val="150000"/>
              </a:lnSpc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r>
              <a:rPr lang="ar-SA" sz="26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محروم سازی و زمان خلوت در مورد رفتارهای منفی آسیب زا</a:t>
            </a:r>
          </a:p>
          <a:p>
            <a:pPr algn="just" rtl="1">
              <a:lnSpc>
                <a:spcPct val="150000"/>
              </a:lnSpc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r>
              <a:rPr lang="ar-SA" sz="26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پیش بینی موقعیت ها و گاها حذف محرکهای ایجاد کننده رفتارهای منفی</a:t>
            </a:r>
            <a:endParaRPr lang="en-US" sz="2600" b="1" dirty="0">
              <a:solidFill>
                <a:schemeClr val="tx2">
                  <a:lumMod val="90000"/>
                  <a:lumOff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0587090"/>
      </p:ext>
    </p:extLst>
  </p:cSld>
  <p:clrMapOvr>
    <a:masterClrMapping/>
  </p:clrMapOvr>
  <p:transition spd="slow">
    <p:random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133600"/>
            <a:ext cx="7543800" cy="3810000"/>
          </a:xfrm>
        </p:spPr>
        <p:txBody>
          <a:bodyPr/>
          <a:lstStyle/>
          <a:p>
            <a:pPr algn="r" rtl="1">
              <a:lnSpc>
                <a:spcPct val="20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ar-SA" sz="28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آموزش نحوه نادیده گیری رفتارهای نامطلوب غیر آسیب زا</a:t>
            </a:r>
            <a:endParaRPr lang="en-US" sz="2800" b="1" dirty="0">
              <a:solidFill>
                <a:schemeClr val="tx2">
                  <a:lumMod val="90000"/>
                  <a:lumOff val="10000"/>
                </a:schemeClr>
              </a:solidFill>
            </a:endParaRPr>
          </a:p>
          <a:p>
            <a:pPr algn="r" rtl="1">
              <a:lnSpc>
                <a:spcPct val="20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ar-SA" sz="28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آموزش نحوه دستوردادن به کودک</a:t>
            </a:r>
            <a:endParaRPr lang="en-US" sz="2800" b="1" dirty="0">
              <a:solidFill>
                <a:schemeClr val="tx2">
                  <a:lumMod val="90000"/>
                  <a:lumOff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8279597"/>
      </p:ext>
    </p:extLst>
  </p:cSld>
  <p:clrMapOvr>
    <a:masterClrMapping/>
  </p:clrMapOvr>
  <p:transition spd="slow">
    <p:random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305800" cy="5181600"/>
          </a:xfrm>
        </p:spPr>
        <p:txBody>
          <a:bodyPr/>
          <a:lstStyle/>
          <a:p>
            <a:pPr algn="just" rtl="1">
              <a:lnSpc>
                <a:spcPct val="150000"/>
              </a:lnSpc>
              <a:buClr>
                <a:srgbClr val="C00000"/>
              </a:buClr>
              <a:buSzPct val="140000"/>
              <a:buFont typeface="Arial" panose="020B0604020202020204" pitchFamily="34" charset="0"/>
              <a:buChar char="•"/>
            </a:pPr>
            <a:r>
              <a:rPr lang="ar-SA" sz="26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توجه، پذیرش و انعکاس هیجانات کودکان</a:t>
            </a:r>
          </a:p>
          <a:p>
            <a:pPr algn="just" rtl="1">
              <a:lnSpc>
                <a:spcPct val="150000"/>
              </a:lnSpc>
              <a:buClr>
                <a:srgbClr val="C00000"/>
              </a:buClr>
              <a:buSzPct val="140000"/>
              <a:buFont typeface="Arial" panose="020B0604020202020204" pitchFamily="34" charset="0"/>
              <a:buChar char="•"/>
            </a:pPr>
            <a:r>
              <a:rPr lang="ar-SA" sz="26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کمک در شناخت احساسات و هیجانات خود</a:t>
            </a:r>
          </a:p>
          <a:p>
            <a:pPr algn="just" rtl="1">
              <a:lnSpc>
                <a:spcPct val="150000"/>
              </a:lnSpc>
              <a:buClr>
                <a:srgbClr val="C00000"/>
              </a:buClr>
              <a:buSzPct val="140000"/>
              <a:buFont typeface="Arial" panose="020B0604020202020204" pitchFamily="34" charset="0"/>
              <a:buChar char="•"/>
            </a:pPr>
            <a:r>
              <a:rPr lang="ar-SA" sz="26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انعکاس دادن احساسات آنها </a:t>
            </a:r>
            <a:r>
              <a:rPr lang="ar-SA" sz="2000" b="1" i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(الان که تکلیفت رو تمام کردی، چه احساسی داری؟)</a:t>
            </a:r>
          </a:p>
          <a:p>
            <a:pPr algn="just" rtl="1">
              <a:lnSpc>
                <a:spcPct val="150000"/>
              </a:lnSpc>
              <a:buClr>
                <a:srgbClr val="C00000"/>
              </a:buClr>
              <a:buSzPct val="140000"/>
              <a:buFont typeface="Arial" panose="020B0604020202020204" pitchFamily="34" charset="0"/>
              <a:buChar char="•"/>
            </a:pPr>
            <a:r>
              <a:rPr lang="ar-SA" sz="26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درک کودکان و همدلی با آنها</a:t>
            </a:r>
          </a:p>
          <a:p>
            <a:pPr algn="just" rtl="1">
              <a:lnSpc>
                <a:spcPct val="150000"/>
              </a:lnSpc>
              <a:buClr>
                <a:srgbClr val="C00000"/>
              </a:buClr>
              <a:buSzPct val="140000"/>
              <a:buFont typeface="Arial" panose="020B0604020202020204" pitchFamily="34" charset="0"/>
              <a:buChar char="•"/>
            </a:pPr>
            <a:r>
              <a:rPr lang="ar-SA" sz="26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عدم انتظار موفقیت فوری </a:t>
            </a:r>
          </a:p>
          <a:p>
            <a:pPr algn="just" rtl="1">
              <a:lnSpc>
                <a:spcPct val="150000"/>
              </a:lnSpc>
              <a:buClr>
                <a:srgbClr val="C00000"/>
              </a:buClr>
              <a:buSzPct val="140000"/>
              <a:buFont typeface="Arial" panose="020B0604020202020204" pitchFamily="34" charset="0"/>
              <a:buChar char="•"/>
            </a:pPr>
            <a:r>
              <a:rPr lang="ar-SA" sz="26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تعدیل انتظارات</a:t>
            </a:r>
          </a:p>
          <a:p>
            <a:pPr algn="just" rtl="1">
              <a:lnSpc>
                <a:spcPct val="150000"/>
              </a:lnSpc>
              <a:buClr>
                <a:srgbClr val="C00000"/>
              </a:buClr>
              <a:buSzPct val="140000"/>
              <a:buFont typeface="Arial" panose="020B0604020202020204" pitchFamily="34" charset="0"/>
              <a:buChar char="•"/>
            </a:pPr>
            <a:r>
              <a:rPr lang="ar-SA" sz="26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استراحت والدین و استفاده از حمایت دیگران</a:t>
            </a:r>
            <a:r>
              <a:rPr lang="ar-SA" sz="2600" dirty="0">
                <a:solidFill>
                  <a:schemeClr val="tx2">
                    <a:lumMod val="90000"/>
                    <a:lumOff val="10000"/>
                  </a:schemeClr>
                </a:solidFill>
              </a:rPr>
              <a:t> </a:t>
            </a:r>
            <a:endParaRPr lang="en-US" sz="2600" dirty="0">
              <a:solidFill>
                <a:schemeClr val="tx2">
                  <a:lumMod val="90000"/>
                  <a:lumOff val="10000"/>
                </a:schemeClr>
              </a:solidFill>
            </a:endParaRPr>
          </a:p>
          <a:p>
            <a:pPr marL="0" indent="0" algn="r" rtl="1">
              <a:buNone/>
            </a:pPr>
            <a:endParaRPr lang="en-US" sz="2800" dirty="0">
              <a:solidFill>
                <a:schemeClr val="tx2">
                  <a:lumMod val="90000"/>
                  <a:lumOff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5554397"/>
      </p:ext>
    </p:extLst>
  </p:cSld>
  <p:clrMapOvr>
    <a:masterClrMapping/>
  </p:clrMapOvr>
  <p:transition spd="slow">
    <p:random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514927"/>
            <a:ext cx="8229600" cy="6038273"/>
          </a:xfrm>
        </p:spPr>
        <p:txBody>
          <a:bodyPr/>
          <a:lstStyle/>
          <a:p>
            <a:pPr marL="0" marR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ar-SA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مثالهایی از نیاز به مراجعه به </a:t>
            </a:r>
            <a:endParaRPr lang="fa-IR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marR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ar-SA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فوق تخصص روان پزشکی کودک و نوجوان 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US" sz="1800" b="1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r" rtl="1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ar-SA" sz="26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تغییر عملکرد بین فردی و یا تحصیلی واضح کودک</a:t>
            </a:r>
            <a:r>
              <a:rPr lang="en-US" sz="26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 </a:t>
            </a:r>
          </a:p>
          <a:p>
            <a:pPr algn="r" rtl="1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ar-SA" sz="26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شدت زیاد علایم مانند ترس، اضطراب و یا افسردگی، پرخاشگری و احتمال آسیب به خود یا دیگران؛</a:t>
            </a:r>
            <a:endParaRPr lang="en-US" sz="2600" b="1" dirty="0">
              <a:solidFill>
                <a:schemeClr val="tx2">
                  <a:lumMod val="90000"/>
                  <a:lumOff val="10000"/>
                </a:schemeClr>
              </a:solidFill>
            </a:endParaRPr>
          </a:p>
          <a:p>
            <a:pPr algn="r" rtl="1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ar-SA" sz="26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کاهش شدید علاقه نسبت به علایق گذشته خود؛</a:t>
            </a:r>
            <a:endParaRPr lang="en-US" sz="2600" b="1" dirty="0">
              <a:solidFill>
                <a:schemeClr val="tx2">
                  <a:lumMod val="90000"/>
                  <a:lumOff val="10000"/>
                </a:schemeClr>
              </a:solidFill>
            </a:endParaRPr>
          </a:p>
          <a:p>
            <a:pPr algn="r" rtl="1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ar-SA" sz="26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گوشه گیری و انزوا؛</a:t>
            </a:r>
            <a:endParaRPr lang="en-US" sz="2600" b="1" dirty="0">
              <a:solidFill>
                <a:schemeClr val="tx2">
                  <a:lumMod val="90000"/>
                  <a:lumOff val="10000"/>
                </a:schemeClr>
              </a:solidFill>
            </a:endParaRPr>
          </a:p>
          <a:p>
            <a:pPr algn="r" rtl="1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ar-SA" sz="26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افکار مرگ؛</a:t>
            </a:r>
            <a:endParaRPr lang="en-US" sz="2600" b="1" dirty="0">
              <a:solidFill>
                <a:schemeClr val="tx2">
                  <a:lumMod val="90000"/>
                  <a:lumOff val="10000"/>
                </a:schemeClr>
              </a:solidFill>
            </a:endParaRPr>
          </a:p>
          <a:p>
            <a:pPr algn="r" rtl="1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ar-SA" sz="26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فکر یا اقدام به خودکشی؛</a:t>
            </a:r>
            <a:endParaRPr lang="en-US" sz="2600" b="1" dirty="0">
              <a:solidFill>
                <a:schemeClr val="tx2">
                  <a:lumMod val="90000"/>
                  <a:lumOff val="10000"/>
                </a:schemeClr>
              </a:solidFill>
            </a:endParaRPr>
          </a:p>
          <a:p>
            <a:pPr algn="r" rtl="1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ar-SA" sz="26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رفتارهای پرخطر مانند مصرف مواد، فرار از منزل و ...؛</a:t>
            </a:r>
            <a:endParaRPr lang="en-US" sz="2600" b="1" dirty="0">
              <a:solidFill>
                <a:schemeClr val="tx2">
                  <a:lumMod val="90000"/>
                  <a:lumOff val="10000"/>
                </a:schemeClr>
              </a:solidFill>
            </a:endParaRPr>
          </a:p>
          <a:p>
            <a:pPr algn="r" rtl="1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ar-SA" sz="26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هذیان و توهم</a:t>
            </a:r>
            <a:endParaRPr lang="en-US" sz="2600" b="1" dirty="0">
              <a:solidFill>
                <a:schemeClr val="tx2">
                  <a:lumMod val="90000"/>
                  <a:lumOff val="10000"/>
                </a:schemeClr>
              </a:solidFill>
            </a:endParaRPr>
          </a:p>
          <a:p>
            <a:pPr algn="r" rtl="1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ar-SA" sz="26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سابقه اختلال روانپزشکی در کودک (</a:t>
            </a:r>
            <a:r>
              <a:rPr lang="fa-IR" sz="26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افزایش </a:t>
            </a:r>
            <a:r>
              <a:rPr lang="ar-SA" sz="26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احتمال مراجعه</a:t>
            </a:r>
            <a:r>
              <a:rPr lang="fa-IR" sz="26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)</a:t>
            </a:r>
            <a:endParaRPr lang="en-US" sz="2600" b="1" dirty="0">
              <a:solidFill>
                <a:schemeClr val="tx2">
                  <a:lumMod val="90000"/>
                  <a:lumOff val="1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5284789"/>
      </p:ext>
    </p:extLst>
  </p:cSld>
  <p:clrMapOvr>
    <a:masterClrMapping/>
  </p:clrMapOvr>
  <p:transition spd="slow">
    <p:rand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66800" y="1828800"/>
            <a:ext cx="74676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lvl="0" indent="-571500" algn="r" rtl="1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ar-SA" b="1" dirty="0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rPr>
              <a:t>توضیح تفاوت اضطراب طبیعی و بیمارگونه</a:t>
            </a:r>
            <a:endParaRPr lang="en-US" b="1" dirty="0">
              <a:solidFill>
                <a:schemeClr val="tx2">
                  <a:lumMod val="90000"/>
                  <a:lumOff val="10000"/>
                </a:schemeClr>
              </a:solidFill>
              <a:latin typeface="+mn-lt"/>
            </a:endParaRPr>
          </a:p>
          <a:p>
            <a:pPr marL="457200" lvl="0" indent="-457200" algn="r" rtl="1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ar-SA" b="1" dirty="0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rPr>
              <a:t>توضیح انواع اختلالات اضطرابی</a:t>
            </a:r>
            <a:endParaRPr lang="en-US" b="1" dirty="0">
              <a:solidFill>
                <a:schemeClr val="tx2">
                  <a:lumMod val="90000"/>
                  <a:lumOff val="10000"/>
                </a:schemeClr>
              </a:solidFill>
              <a:latin typeface="+mn-lt"/>
            </a:endParaRPr>
          </a:p>
          <a:p>
            <a:pPr marL="457200" lvl="0" indent="-457200" algn="r" rtl="1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ar-SA" b="1" dirty="0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rPr>
              <a:t>وجود سابقه اختلالات اضطرابی/ مهار رفتاری</a:t>
            </a:r>
            <a:endParaRPr lang="en-US" b="1" dirty="0">
              <a:solidFill>
                <a:schemeClr val="tx2">
                  <a:lumMod val="90000"/>
                  <a:lumOff val="10000"/>
                </a:schemeClr>
              </a:solidFill>
              <a:latin typeface="+mn-lt"/>
            </a:endParaRPr>
          </a:p>
          <a:p>
            <a:pPr marL="457200" lvl="0" indent="-457200" algn="r" rtl="1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ar-SA" b="1" dirty="0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rPr>
              <a:t>تظاهر و یا همبودی با اختلالات رفتاری</a:t>
            </a:r>
            <a:endParaRPr lang="en-US" b="1" dirty="0">
              <a:solidFill>
                <a:schemeClr val="tx2">
                  <a:lumMod val="90000"/>
                  <a:lumOff val="10000"/>
                </a:schemeClr>
              </a:solidFill>
              <a:latin typeface="+mn-lt"/>
            </a:endParaRPr>
          </a:p>
          <a:p>
            <a:pPr marL="457200" lvl="0" indent="-457200" algn="r" rtl="1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ar-SA" b="1" dirty="0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rPr>
              <a:t>ایجاد عوارض کوتاه مدت و بلند مدت</a:t>
            </a:r>
            <a:endParaRPr lang="en-US" b="1" dirty="0">
              <a:solidFill>
                <a:schemeClr val="tx2">
                  <a:lumMod val="90000"/>
                  <a:lumOff val="10000"/>
                </a:schemeClr>
              </a:solidFill>
              <a:latin typeface="+mn-lt"/>
            </a:endParaRPr>
          </a:p>
          <a:p>
            <a:pPr marL="457200" lvl="0" indent="-457200" algn="r" rtl="1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ar-SA" b="1" dirty="0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rPr>
              <a:t>واکنشهای مختلف گروه های سنی مختلف به استرس</a:t>
            </a:r>
            <a:endParaRPr lang="en-US" b="1" dirty="0">
              <a:solidFill>
                <a:schemeClr val="tx2">
                  <a:lumMod val="90000"/>
                  <a:lumOff val="10000"/>
                </a:schemeClr>
              </a:solidFill>
              <a:latin typeface="+mn-lt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ar-SA" sz="3200" b="1" dirty="0"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+mn-lt"/>
              </a:rPr>
              <a:t>آموزش درمورد استرس، اضطراب و پاسخهای معمول کودکان به استرس</a:t>
            </a:r>
            <a:endParaRPr lang="en-US" sz="3200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72871967"/>
      </p:ext>
    </p:extLst>
  </p:cSld>
  <p:clrMapOvr>
    <a:masterClrMapping/>
  </p:clrMapOvr>
  <p:transition spd="slow">
    <p:random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228600"/>
            <a:ext cx="7848600" cy="640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7342996"/>
      </p:ext>
    </p:extLst>
  </p:cSld>
  <p:clrMapOvr>
    <a:masterClrMapping/>
  </p:clrMapOvr>
  <p:transition spd="slow">
    <p:rand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>
            <a:extLst>
              <a:ext uri="{FF2B5EF4-FFF2-40B4-BE49-F238E27FC236}">
                <a16:creationId xmlns:a16="http://schemas.microsoft.com/office/drawing/2014/main" id="{E5503280-3622-4926-B0AA-8F648C0431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447800" y="838200"/>
            <a:ext cx="6934200" cy="4991100"/>
          </a:xfrm>
        </p:spPr>
        <p:txBody>
          <a:bodyPr/>
          <a:lstStyle/>
          <a:p>
            <a:pPr marL="0" marR="0" indent="0" algn="justLow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a-IR" b="1" dirty="0">
                <a:solidFill>
                  <a:schemeClr val="tx2">
                    <a:lumMod val="90000"/>
                    <a:lumOff val="10000"/>
                  </a:schemeClr>
                </a:solidFill>
                <a:ea typeface="Times New Roman" panose="02020603050405020304" pitchFamily="18" charset="0"/>
              </a:rPr>
              <a:t>   </a:t>
            </a:r>
            <a:r>
              <a:rPr lang="ar-SA" b="1" dirty="0">
                <a:solidFill>
                  <a:srgbClr val="FF0000"/>
                </a:solidFill>
                <a:ea typeface="Times New Roman" panose="02020603050405020304" pitchFamily="18" charset="0"/>
              </a:rPr>
              <a:t>به عنوان مثال: </a:t>
            </a:r>
            <a:endParaRPr lang="fa-IR" b="1" dirty="0">
              <a:solidFill>
                <a:srgbClr val="FF0000"/>
              </a:solidFill>
              <a:ea typeface="Times New Roman" panose="02020603050405020304" pitchFamily="18" charset="0"/>
            </a:endParaRPr>
          </a:p>
          <a:p>
            <a:pPr marL="0" marR="0" algn="justLow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en-US" sz="1600" b="1" dirty="0">
              <a:solidFill>
                <a:schemeClr val="tx2">
                  <a:lumMod val="90000"/>
                  <a:lumOff val="10000"/>
                </a:schemeClr>
              </a:solidFill>
              <a:ea typeface="Calibri" panose="020F0502020204030204" pitchFamily="34" charset="0"/>
            </a:endParaRPr>
          </a:p>
          <a:p>
            <a:pPr lvl="0" algn="justLow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ar-SA" sz="2400" b="1" dirty="0">
                <a:solidFill>
                  <a:schemeClr val="tx2">
                    <a:lumMod val="90000"/>
                    <a:lumOff val="10000"/>
                  </a:schemeClr>
                </a:solidFill>
                <a:ea typeface="Times New Roman" panose="02020603050405020304" pitchFamily="18" charset="0"/>
              </a:rPr>
              <a:t> اجتناب، گوشه گیری، کاهش علایق </a:t>
            </a:r>
          </a:p>
          <a:p>
            <a:pPr lvl="0" algn="justLow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ar-SA" sz="2400" b="1" dirty="0">
                <a:solidFill>
                  <a:schemeClr val="tx2">
                    <a:lumMod val="90000"/>
                    <a:lumOff val="10000"/>
                  </a:schemeClr>
                </a:solidFill>
                <a:ea typeface="Times New Roman" panose="02020603050405020304" pitchFamily="18" charset="0"/>
              </a:rPr>
              <a:t>اشتغالات ذهنی، سؤالات فراوان، بازی ها و نقاشی ها، کابوس </a:t>
            </a:r>
          </a:p>
          <a:p>
            <a:pPr lvl="0" algn="justLow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ar-SA" sz="2400" b="1" dirty="0">
                <a:solidFill>
                  <a:schemeClr val="tx2">
                    <a:lumMod val="90000"/>
                    <a:lumOff val="10000"/>
                  </a:schemeClr>
                </a:solidFill>
                <a:ea typeface="Times New Roman" panose="02020603050405020304" pitchFamily="18" charset="0"/>
              </a:rPr>
              <a:t>اضطراب جدایی از والدین</a:t>
            </a:r>
          </a:p>
          <a:p>
            <a:pPr lvl="0" algn="justLow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ar-SA" sz="2400" b="1" dirty="0">
                <a:solidFill>
                  <a:schemeClr val="tx2">
                    <a:lumMod val="90000"/>
                    <a:lumOff val="10000"/>
                  </a:schemeClr>
                </a:solidFill>
                <a:ea typeface="Times New Roman" panose="02020603050405020304" pitchFamily="18" charset="0"/>
              </a:rPr>
              <a:t>گریه، عصبانیت، پرخاشگری، نافرمانی یا لجبازی </a:t>
            </a:r>
          </a:p>
          <a:p>
            <a:pPr lvl="0" algn="justLow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ar-SA" sz="2400" b="1" dirty="0">
                <a:solidFill>
                  <a:schemeClr val="tx2">
                    <a:lumMod val="90000"/>
                    <a:lumOff val="10000"/>
                  </a:schemeClr>
                </a:solidFill>
                <a:ea typeface="Times New Roman" panose="02020603050405020304" pitchFamily="18" charset="0"/>
              </a:rPr>
              <a:t>اختلالات خواب، اشتها، تمرکز</a:t>
            </a:r>
          </a:p>
          <a:p>
            <a:pPr lvl="0" algn="justLow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ar-SA" sz="2400" b="1" dirty="0">
                <a:solidFill>
                  <a:schemeClr val="tx2">
                    <a:lumMod val="90000"/>
                    <a:lumOff val="10000"/>
                  </a:schemeClr>
                </a:solidFill>
                <a:ea typeface="Times New Roman" panose="02020603050405020304" pitchFamily="18" charset="0"/>
              </a:rPr>
              <a:t>پسرفت</a:t>
            </a:r>
            <a:endParaRPr lang="en-US" sz="2400" b="1" dirty="0">
              <a:solidFill>
                <a:schemeClr val="tx2">
                  <a:lumMod val="90000"/>
                  <a:lumOff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4855589"/>
      </p:ext>
    </p:extLst>
  </p:cSld>
  <p:clrMapOvr>
    <a:masterClrMapping/>
  </p:clrMapOvr>
  <p:transition spd="slow">
    <p:rand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762000"/>
            <a:ext cx="7620000" cy="5486400"/>
          </a:xfrm>
        </p:spPr>
        <p:txBody>
          <a:bodyPr/>
          <a:lstStyle/>
          <a:p>
            <a:pPr marL="0" indent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SA" sz="2800" b="1" dirty="0">
                <a:solidFill>
                  <a:srgbClr val="FF0000"/>
                </a:solidFill>
              </a:rPr>
              <a:t>واکنشهای کودکان و نوجوانان به بحران و اقدامات مورد نیاز</a:t>
            </a:r>
            <a:endParaRPr lang="en-US" sz="2800" dirty="0">
              <a:solidFill>
                <a:srgbClr val="FF0000"/>
              </a:solidFill>
              <a:ea typeface="Calibri" panose="020F050202020403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300649"/>
              </p:ext>
            </p:extLst>
          </p:nvPr>
        </p:nvGraphicFramePr>
        <p:xfrm>
          <a:off x="990600" y="1676400"/>
          <a:ext cx="7696200" cy="42150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19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82866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00400" algn="ctr"/>
                          <a:tab pos="5943600" algn="r"/>
                        </a:tabLst>
                      </a:pPr>
                      <a:r>
                        <a:rPr lang="ar-SA" sz="2000" kern="1400" dirty="0">
                          <a:solidFill>
                            <a:schemeClr val="tx2">
                              <a:lumMod val="75000"/>
                              <a:lumOff val="25000"/>
                            </a:schemeClr>
                          </a:solidFill>
                          <a:effectLst/>
                          <a:cs typeface="+mn-cs"/>
                        </a:rPr>
                        <a:t> </a:t>
                      </a:r>
                      <a:endParaRPr lang="en-US" sz="2000" dirty="0">
                        <a:solidFill>
                          <a:schemeClr val="tx2">
                            <a:lumMod val="75000"/>
                            <a:lumOff val="25000"/>
                          </a:schemeClr>
                        </a:solidFill>
                        <a:effectLst/>
                        <a:cs typeface="+mn-cs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00400" algn="ctr"/>
                          <a:tab pos="5943600" algn="r"/>
                        </a:tabLst>
                      </a:pPr>
                      <a:r>
                        <a:rPr lang="ar-SA" sz="2000" kern="1400" dirty="0">
                          <a:solidFill>
                            <a:schemeClr val="tx2">
                              <a:lumMod val="75000"/>
                              <a:lumOff val="25000"/>
                            </a:schemeClr>
                          </a:solidFill>
                          <a:effectLst/>
                          <a:cs typeface="+mn-cs"/>
                        </a:rPr>
                        <a:t>گروه سنی</a:t>
                      </a:r>
                      <a:endParaRPr lang="en-US" sz="2000" dirty="0">
                        <a:solidFill>
                          <a:schemeClr val="tx2">
                            <a:lumMod val="75000"/>
                            <a:lumOff val="25000"/>
                          </a:schemeClr>
                        </a:solidFill>
                        <a:effectLst/>
                        <a:cs typeface="+mn-cs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00400" algn="ctr"/>
                          <a:tab pos="5943600" algn="r"/>
                        </a:tabLst>
                      </a:pPr>
                      <a:r>
                        <a:rPr lang="fr-FR" sz="2000" kern="1400" dirty="0">
                          <a:solidFill>
                            <a:schemeClr val="tx2">
                              <a:lumMod val="75000"/>
                              <a:lumOff val="25000"/>
                            </a:schemeClr>
                          </a:solidFill>
                          <a:effectLst/>
                          <a:cs typeface="+mn-cs"/>
                        </a:rPr>
                        <a:t> </a:t>
                      </a:r>
                      <a:endParaRPr lang="en-US" sz="2000" dirty="0">
                        <a:solidFill>
                          <a:schemeClr val="tx2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00400" algn="ctr"/>
                          <a:tab pos="5943600" algn="r"/>
                        </a:tabLst>
                      </a:pPr>
                      <a:r>
                        <a:rPr lang="ar-SA" sz="2000" kern="1400" dirty="0">
                          <a:solidFill>
                            <a:schemeClr val="tx2">
                              <a:lumMod val="75000"/>
                              <a:lumOff val="25000"/>
                            </a:schemeClr>
                          </a:solidFill>
                          <a:effectLst/>
                          <a:cs typeface="+mn-cs"/>
                        </a:rPr>
                        <a:t> </a:t>
                      </a:r>
                      <a:endParaRPr lang="en-US" sz="2000" dirty="0">
                        <a:solidFill>
                          <a:schemeClr val="tx2">
                            <a:lumMod val="75000"/>
                            <a:lumOff val="25000"/>
                          </a:schemeClr>
                        </a:solidFill>
                        <a:effectLst/>
                        <a:cs typeface="+mn-cs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00400" algn="ctr"/>
                          <a:tab pos="5943600" algn="r"/>
                        </a:tabLst>
                      </a:pPr>
                      <a:r>
                        <a:rPr lang="ar-SA" sz="2000" kern="1400" dirty="0">
                          <a:solidFill>
                            <a:schemeClr val="tx2">
                              <a:lumMod val="75000"/>
                              <a:lumOff val="25000"/>
                            </a:schemeClr>
                          </a:solidFill>
                          <a:effectLst/>
                          <a:cs typeface="+mn-cs"/>
                        </a:rPr>
                        <a:t>برخی واکنش ها</a:t>
                      </a:r>
                      <a:endParaRPr lang="en-US" sz="2000" dirty="0">
                        <a:solidFill>
                          <a:schemeClr val="tx2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00400" algn="ctr"/>
                          <a:tab pos="5943600" algn="r"/>
                        </a:tabLst>
                      </a:pPr>
                      <a:r>
                        <a:rPr lang="ar-SA" sz="2000" kern="1400" dirty="0">
                          <a:solidFill>
                            <a:schemeClr val="tx2">
                              <a:lumMod val="75000"/>
                              <a:lumOff val="25000"/>
                            </a:schemeClr>
                          </a:solidFill>
                          <a:effectLst/>
                          <a:cs typeface="+mn-cs"/>
                        </a:rPr>
                        <a:t> </a:t>
                      </a:r>
                      <a:endParaRPr lang="en-US" sz="2000" dirty="0">
                        <a:solidFill>
                          <a:schemeClr val="tx2">
                            <a:lumMod val="75000"/>
                            <a:lumOff val="25000"/>
                          </a:schemeClr>
                        </a:solidFill>
                        <a:effectLst/>
                        <a:cs typeface="+mn-cs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00400" algn="ctr"/>
                          <a:tab pos="5943600" algn="r"/>
                        </a:tabLst>
                      </a:pPr>
                      <a:r>
                        <a:rPr lang="ar-SA" sz="2000" kern="1400" dirty="0">
                          <a:solidFill>
                            <a:schemeClr val="tx2">
                              <a:lumMod val="75000"/>
                              <a:lumOff val="25000"/>
                            </a:schemeClr>
                          </a:solidFill>
                          <a:effectLst/>
                          <a:cs typeface="+mn-cs"/>
                        </a:rPr>
                        <a:t>نحوه کمک کردن و مدیریت</a:t>
                      </a:r>
                      <a:endParaRPr lang="en-US" sz="2000" dirty="0">
                        <a:solidFill>
                          <a:schemeClr val="tx2">
                            <a:lumMod val="75000"/>
                            <a:lumOff val="25000"/>
                          </a:schemeClr>
                        </a:solidFill>
                        <a:effectLst/>
                        <a:cs typeface="+mn-cs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00400" algn="ctr"/>
                          <a:tab pos="5943600" algn="r"/>
                        </a:tabLst>
                      </a:pPr>
                      <a:r>
                        <a:rPr lang="fr-FR" sz="2000" kern="1400" dirty="0">
                          <a:solidFill>
                            <a:schemeClr val="tx2">
                              <a:lumMod val="75000"/>
                              <a:lumOff val="25000"/>
                            </a:schemeClr>
                          </a:solidFill>
                          <a:effectLst/>
                          <a:cs typeface="+mn-cs"/>
                        </a:rPr>
                        <a:t> </a:t>
                      </a:r>
                      <a:endParaRPr lang="en-US" sz="2000" dirty="0">
                        <a:solidFill>
                          <a:schemeClr val="tx2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32927"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00400" algn="ctr"/>
                          <a:tab pos="5943600" algn="r"/>
                        </a:tabLst>
                      </a:pPr>
                      <a:r>
                        <a:rPr lang="ar-SA" sz="2000" kern="1400" dirty="0">
                          <a:effectLst/>
                          <a:cs typeface="+mn-cs"/>
                        </a:rPr>
                        <a:t> </a:t>
                      </a:r>
                      <a:endParaRPr lang="en-US" sz="2000" dirty="0">
                        <a:effectLst/>
                        <a:cs typeface="+mn-cs"/>
                      </a:endParaRPr>
                    </a:p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00400" algn="ctr"/>
                          <a:tab pos="5943600" algn="r"/>
                        </a:tabLst>
                      </a:pPr>
                      <a:r>
                        <a:rPr lang="ar-SA" sz="2000" kern="1400" dirty="0">
                          <a:effectLst/>
                          <a:cs typeface="+mn-cs"/>
                        </a:rPr>
                        <a:t> </a:t>
                      </a:r>
                      <a:endParaRPr lang="en-US" sz="2000" dirty="0">
                        <a:solidFill>
                          <a:schemeClr val="tx2">
                            <a:lumMod val="75000"/>
                            <a:lumOff val="25000"/>
                          </a:schemeClr>
                        </a:solidFill>
                        <a:effectLst/>
                        <a:cs typeface="+mn-cs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00400" algn="ctr"/>
                          <a:tab pos="5943600" algn="r"/>
                        </a:tabLst>
                      </a:pPr>
                      <a:r>
                        <a:rPr lang="ar-SA" sz="2000" kern="1400" dirty="0">
                          <a:solidFill>
                            <a:schemeClr val="tx2">
                              <a:lumMod val="75000"/>
                              <a:lumOff val="25000"/>
                            </a:schemeClr>
                          </a:solidFill>
                          <a:effectLst/>
                          <a:cs typeface="+mn-cs"/>
                        </a:rPr>
                        <a:t>سنین</a:t>
                      </a:r>
                      <a:r>
                        <a:rPr lang="fa-IR" sz="2000" kern="1400" baseline="0" dirty="0">
                          <a:solidFill>
                            <a:schemeClr val="tx2">
                              <a:lumMod val="75000"/>
                              <a:lumOff val="25000"/>
                            </a:schemeClr>
                          </a:solidFill>
                          <a:effectLst/>
                          <a:cs typeface="+mn-cs"/>
                        </a:rPr>
                        <a:t> </a:t>
                      </a:r>
                      <a:r>
                        <a:rPr lang="ar-SA" sz="2000" kern="1400" dirty="0">
                          <a:solidFill>
                            <a:schemeClr val="tx2">
                              <a:lumMod val="75000"/>
                              <a:lumOff val="25000"/>
                            </a:schemeClr>
                          </a:solidFill>
                          <a:effectLst/>
                          <a:cs typeface="+mn-cs"/>
                        </a:rPr>
                        <a:t>پیش از دبستان</a:t>
                      </a:r>
                      <a:endParaRPr lang="en-US" sz="2000" dirty="0">
                        <a:solidFill>
                          <a:schemeClr val="tx2">
                            <a:lumMod val="75000"/>
                            <a:lumOff val="25000"/>
                          </a:schemeClr>
                        </a:solidFill>
                        <a:effectLst/>
                        <a:cs typeface="+mn-cs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00400" algn="ctr"/>
                          <a:tab pos="5943600" algn="r"/>
                        </a:tabLst>
                      </a:pPr>
                      <a:r>
                        <a:rPr lang="ar-SA" sz="2000" kern="1400" dirty="0">
                          <a:effectLst/>
                          <a:cs typeface="+mn-cs"/>
                        </a:rPr>
                        <a:t> </a:t>
                      </a:r>
                      <a:endParaRPr lang="en-US" sz="2000" dirty="0">
                        <a:effectLst/>
                        <a:cs typeface="+mn-cs"/>
                      </a:endParaRPr>
                    </a:p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00400" algn="ctr"/>
                          <a:tab pos="5943600" algn="r"/>
                        </a:tabLst>
                      </a:pPr>
                      <a:r>
                        <a:rPr lang="fr-FR" sz="2000" kern="1400" dirty="0">
                          <a:effectLst/>
                          <a:cs typeface="+mn-cs"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00400" algn="ctr"/>
                          <a:tab pos="5943600" algn="r"/>
                        </a:tabLst>
                      </a:pPr>
                      <a:r>
                        <a:rPr lang="ar-SA" sz="2000" b="1" kern="140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effectLst/>
                          <a:cs typeface="+mn-cs"/>
                        </a:rPr>
                        <a:t>ترس از تنهایی، خواب های ترسناک</a:t>
                      </a:r>
                      <a:endParaRPr lang="en-US" sz="2000" b="1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effectLst/>
                        <a:cs typeface="+mn-cs"/>
                      </a:endParaRPr>
                    </a:p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00400" algn="ctr"/>
                          <a:tab pos="5943600" algn="r"/>
                        </a:tabLst>
                      </a:pPr>
                      <a:r>
                        <a:rPr lang="ar-SA" sz="2000" b="1" kern="140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effectLst/>
                          <a:cs typeface="+mn-cs"/>
                        </a:rPr>
                        <a:t>مشکلات تکلم</a:t>
                      </a:r>
                      <a:endParaRPr lang="en-US" sz="2000" b="1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effectLst/>
                        <a:cs typeface="+mn-cs"/>
                      </a:endParaRPr>
                    </a:p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00400" algn="ctr"/>
                          <a:tab pos="5943600" algn="r"/>
                        </a:tabLst>
                      </a:pPr>
                      <a:r>
                        <a:rPr lang="ar-SA" sz="2000" b="1" kern="140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effectLst/>
                          <a:cs typeface="+mn-cs"/>
                        </a:rPr>
                        <a:t>بی اختیاری ادراری / مدفوعی</a:t>
                      </a:r>
                      <a:endParaRPr lang="en-US" sz="2000" b="1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effectLst/>
                        <a:cs typeface="+mn-cs"/>
                      </a:endParaRPr>
                    </a:p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00400" algn="ctr"/>
                          <a:tab pos="5943600" algn="r"/>
                        </a:tabLst>
                      </a:pPr>
                      <a:r>
                        <a:rPr lang="ar-SA" sz="2000" b="1" kern="140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effectLst/>
                          <a:cs typeface="+mn-cs"/>
                        </a:rPr>
                        <a:t>تغییرات اشتها</a:t>
                      </a:r>
                      <a:endParaRPr lang="en-US" sz="2000" b="1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effectLst/>
                        <a:cs typeface="+mn-cs"/>
                      </a:endParaRPr>
                    </a:p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00400" algn="ctr"/>
                          <a:tab pos="5943600" algn="r"/>
                        </a:tabLst>
                      </a:pPr>
                      <a:r>
                        <a:rPr lang="ar-SA" sz="2000" b="1" kern="140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effectLst/>
                          <a:cs typeface="+mn-cs"/>
                        </a:rPr>
                        <a:t>افزایش نافرمانی و قشقرق</a:t>
                      </a:r>
                      <a:endParaRPr lang="en-US" sz="2000" b="1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effectLst/>
                        <a:cs typeface="+mn-cs"/>
                      </a:endParaRPr>
                    </a:p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00400" algn="ctr"/>
                          <a:tab pos="5943600" algn="r"/>
                        </a:tabLst>
                      </a:pPr>
                      <a:r>
                        <a:rPr lang="fa-IR" sz="2000" b="1" kern="140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effectLst/>
                          <a:cs typeface="+mn-cs"/>
                        </a:rPr>
                        <a:t>جیغ زدن</a:t>
                      </a:r>
                      <a:endParaRPr lang="en-US" sz="2000" b="1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effectLst/>
                        <a:cs typeface="+mn-cs"/>
                      </a:endParaRPr>
                    </a:p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00400" algn="ctr"/>
                          <a:tab pos="5943600" algn="r"/>
                        </a:tabLst>
                      </a:pPr>
                      <a:r>
                        <a:rPr lang="ar-SA" sz="2000" b="1" kern="140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effectLst/>
                          <a:cs typeface="+mn-cs"/>
                        </a:rPr>
                        <a:t>رفتارهای چسبندگی</a:t>
                      </a:r>
                      <a:endParaRPr lang="en-US" sz="2000" b="1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00400" algn="ctr"/>
                          <a:tab pos="5943600" algn="r"/>
                        </a:tabLst>
                      </a:pPr>
                      <a:r>
                        <a:rPr lang="ar-SA" sz="2000" b="1" kern="140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effectLst/>
                          <a:cs typeface="+mn-cs"/>
                        </a:rPr>
                        <a:t>صبر و تحمل</a:t>
                      </a:r>
                      <a:endParaRPr lang="en-US" sz="2000" b="1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effectLst/>
                        <a:cs typeface="+mn-cs"/>
                      </a:endParaRPr>
                    </a:p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00400" algn="ctr"/>
                          <a:tab pos="5943600" algn="r"/>
                        </a:tabLst>
                      </a:pPr>
                      <a:r>
                        <a:rPr lang="ar-SA" sz="2000" b="1" kern="140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effectLst/>
                          <a:cs typeface="+mn-cs"/>
                        </a:rPr>
                        <a:t>اطمینان بخشی ( کلامی و جسمی )</a:t>
                      </a:r>
                      <a:endParaRPr lang="en-US" sz="2000" b="1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effectLst/>
                        <a:cs typeface="+mn-cs"/>
                      </a:endParaRPr>
                    </a:p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00400" algn="ctr"/>
                          <a:tab pos="5943600" algn="r"/>
                        </a:tabLst>
                      </a:pPr>
                      <a:r>
                        <a:rPr lang="ar-SA" sz="2000" b="1" kern="140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effectLst/>
                          <a:cs typeface="+mn-cs"/>
                        </a:rPr>
                        <a:t>تشویق به بیان احساسات از طریق بازی، داستان گویی ..</a:t>
                      </a:r>
                      <a:endParaRPr lang="en-US" sz="2000" b="1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effectLst/>
                        <a:cs typeface="+mn-cs"/>
                      </a:endParaRPr>
                    </a:p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00400" algn="ctr"/>
                          <a:tab pos="5943600" algn="r"/>
                        </a:tabLst>
                      </a:pPr>
                      <a:r>
                        <a:rPr lang="ar-SA" sz="2000" b="1" kern="140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effectLst/>
                          <a:cs typeface="+mn-cs"/>
                        </a:rPr>
                        <a:t>اجازه تغییرات کوتاه مدت درتشریفات خواب</a:t>
                      </a:r>
                      <a:endParaRPr lang="en-US" sz="2000" b="1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effectLst/>
                        <a:cs typeface="+mn-cs"/>
                      </a:endParaRPr>
                    </a:p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00400" algn="ctr"/>
                          <a:tab pos="5943600" algn="r"/>
                        </a:tabLst>
                      </a:pPr>
                      <a:r>
                        <a:rPr lang="ar-SA" sz="2000" b="1" kern="140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effectLst/>
                          <a:cs typeface="+mn-cs"/>
                        </a:rPr>
                        <a:t>برنامه ریزی برای آرام کردن</a:t>
                      </a:r>
                      <a:endParaRPr lang="en-US" sz="2000" b="1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effectLst/>
                        <a:cs typeface="+mn-cs"/>
                      </a:endParaRPr>
                    </a:p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00400" algn="ctr"/>
                          <a:tab pos="5943600" algn="r"/>
                        </a:tabLst>
                      </a:pPr>
                      <a:r>
                        <a:rPr lang="ar-SA" sz="2000" b="1" kern="140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effectLst/>
                          <a:cs typeface="+mn-cs"/>
                        </a:rPr>
                        <a:t>فعالیت های آرامش بخش قبل از خواب</a:t>
                      </a:r>
                      <a:endParaRPr lang="en-US" sz="2000" b="1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effectLst/>
                        <a:cs typeface="+mn-cs"/>
                      </a:endParaRPr>
                    </a:p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00400" algn="ctr"/>
                          <a:tab pos="5943600" algn="r"/>
                        </a:tabLst>
                      </a:pPr>
                      <a:r>
                        <a:rPr lang="ar-SA" sz="2000" b="1" kern="140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effectLst/>
                          <a:cs typeface="+mn-cs"/>
                        </a:rPr>
                        <a:t>حفظ  روتین ها و روال خانواده</a:t>
                      </a:r>
                      <a:endParaRPr lang="en-US" sz="2000" b="1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effectLst/>
                        <a:cs typeface="+mn-cs"/>
                      </a:endParaRPr>
                    </a:p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00400" algn="ctr"/>
                          <a:tab pos="5943600" algn="r"/>
                        </a:tabLst>
                      </a:pPr>
                      <a:r>
                        <a:rPr lang="ar-SA" sz="2000" b="1" kern="140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effectLst/>
                          <a:cs typeface="+mn-cs"/>
                        </a:rPr>
                        <a:t>اجتناب از قرار گرفتن در معرض رسانه ها</a:t>
                      </a:r>
                      <a:endParaRPr lang="en-US" sz="2000" b="1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6923181"/>
      </p:ext>
    </p:extLst>
  </p:cSld>
  <p:clrMapOvr>
    <a:masterClrMapping/>
  </p:clrMapOvr>
  <p:transition spd="slow">
    <p:rand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0076505"/>
              </p:ext>
            </p:extLst>
          </p:nvPr>
        </p:nvGraphicFramePr>
        <p:xfrm>
          <a:off x="609600" y="228600"/>
          <a:ext cx="8229600" cy="64008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29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045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954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10653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00400" algn="ctr"/>
                          <a:tab pos="5943600" algn="r"/>
                        </a:tabLst>
                      </a:pPr>
                      <a:r>
                        <a:rPr lang="ar-SA" sz="1800" kern="140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effectLst/>
                          <a:cs typeface="+mn-cs"/>
                        </a:rPr>
                        <a:t> </a:t>
                      </a:r>
                      <a:endParaRPr lang="en-US" sz="1400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effectLst/>
                        <a:cs typeface="+mn-cs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00400" algn="ctr"/>
                          <a:tab pos="5943600" algn="r"/>
                        </a:tabLst>
                      </a:pPr>
                      <a:r>
                        <a:rPr lang="ar-SA" sz="1800" kern="140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effectLst/>
                          <a:cs typeface="+mn-cs"/>
                        </a:rPr>
                        <a:t>گروه سنی</a:t>
                      </a:r>
                      <a:endParaRPr lang="en-US" sz="1400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effectLst/>
                        <a:cs typeface="+mn-cs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00400" algn="ctr"/>
                          <a:tab pos="5943600" algn="r"/>
                        </a:tabLst>
                      </a:pPr>
                      <a:r>
                        <a:rPr lang="fr-FR" sz="1800" kern="140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effectLst/>
                          <a:cs typeface="+mn-cs"/>
                        </a:rPr>
                        <a:t> </a:t>
                      </a:r>
                      <a:endParaRPr lang="en-US" sz="1400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00400" algn="ctr"/>
                          <a:tab pos="5943600" algn="r"/>
                        </a:tabLst>
                      </a:pPr>
                      <a:r>
                        <a:rPr lang="ar-SA" sz="1800" kern="140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effectLst/>
                          <a:cs typeface="+mn-cs"/>
                        </a:rPr>
                        <a:t> </a:t>
                      </a:r>
                      <a:endParaRPr lang="en-US" sz="1400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effectLst/>
                        <a:cs typeface="+mn-cs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00400" algn="ctr"/>
                          <a:tab pos="5943600" algn="r"/>
                        </a:tabLst>
                      </a:pPr>
                      <a:r>
                        <a:rPr lang="ar-SA" sz="1800" kern="140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effectLst/>
                          <a:cs typeface="+mn-cs"/>
                        </a:rPr>
                        <a:t>برخی واکنش ها</a:t>
                      </a:r>
                      <a:endParaRPr lang="en-US" sz="1400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00400" algn="ctr"/>
                          <a:tab pos="5943600" algn="r"/>
                        </a:tabLst>
                      </a:pPr>
                      <a:r>
                        <a:rPr lang="ar-SA" sz="1800" kern="140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effectLst/>
                          <a:cs typeface="+mn-cs"/>
                        </a:rPr>
                        <a:t> </a:t>
                      </a:r>
                      <a:endParaRPr lang="en-US" sz="1400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effectLst/>
                        <a:cs typeface="+mn-cs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00400" algn="ctr"/>
                          <a:tab pos="5943600" algn="r"/>
                        </a:tabLst>
                      </a:pPr>
                      <a:r>
                        <a:rPr lang="ar-SA" sz="1800" kern="140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effectLst/>
                          <a:cs typeface="+mn-cs"/>
                        </a:rPr>
                        <a:t>نحوه کمک کردن و مدیریت</a:t>
                      </a:r>
                      <a:endParaRPr lang="en-US" sz="1400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effectLst/>
                        <a:cs typeface="+mn-cs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00400" algn="ctr"/>
                          <a:tab pos="5943600" algn="r"/>
                        </a:tabLst>
                      </a:pPr>
                      <a:r>
                        <a:rPr lang="fr-FR" sz="1800" kern="140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effectLst/>
                          <a:cs typeface="+mn-cs"/>
                        </a:rPr>
                        <a:t> </a:t>
                      </a:r>
                      <a:endParaRPr lang="en-US" sz="1400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90147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00400" algn="ctr"/>
                          <a:tab pos="5943600" algn="r"/>
                        </a:tabLst>
                      </a:pPr>
                      <a:r>
                        <a:rPr lang="ar-SA" sz="1800" kern="140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effectLst/>
                          <a:cs typeface="+mn-cs"/>
                        </a:rPr>
                        <a:t> </a:t>
                      </a:r>
                      <a:endParaRPr lang="en-US" sz="1400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effectLst/>
                        <a:cs typeface="+mn-cs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00400" algn="ctr"/>
                          <a:tab pos="5943600" algn="r"/>
                        </a:tabLst>
                      </a:pPr>
                      <a:r>
                        <a:rPr lang="ar-SA" sz="1800" kern="140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effectLst/>
                          <a:cs typeface="+mn-cs"/>
                        </a:rPr>
                        <a:t> </a:t>
                      </a:r>
                      <a:endParaRPr lang="en-US" sz="1400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effectLst/>
                        <a:cs typeface="+mn-cs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00400" algn="ctr"/>
                          <a:tab pos="5943600" algn="r"/>
                        </a:tabLst>
                      </a:pPr>
                      <a:r>
                        <a:rPr lang="ar-SA" sz="1800" kern="140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effectLst/>
                          <a:cs typeface="+mn-cs"/>
                        </a:rPr>
                        <a:t> </a:t>
                      </a:r>
                      <a:endParaRPr lang="en-US" sz="1400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effectLst/>
                        <a:cs typeface="+mn-cs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00400" algn="ctr"/>
                          <a:tab pos="5943600" algn="r"/>
                        </a:tabLst>
                      </a:pPr>
                      <a:r>
                        <a:rPr lang="ar-SA" sz="1800" kern="140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effectLst/>
                          <a:cs typeface="+mn-cs"/>
                        </a:rPr>
                        <a:t>سنین دبستان </a:t>
                      </a:r>
                      <a:endParaRPr lang="en-US" sz="1400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effectLst/>
                        <a:cs typeface="+mn-cs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00400" algn="ctr"/>
                          <a:tab pos="5943600" algn="r"/>
                        </a:tabLst>
                      </a:pPr>
                      <a:r>
                        <a:rPr lang="ar-SA" sz="1800" kern="140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effectLst/>
                          <a:cs typeface="+mn-cs"/>
                        </a:rPr>
                        <a:t>12 - 6</a:t>
                      </a:r>
                      <a:endParaRPr lang="en-US" sz="1400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effectLst/>
                        <a:cs typeface="+mn-cs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00400" algn="ctr"/>
                          <a:tab pos="5943600" algn="r"/>
                        </a:tabLst>
                      </a:pPr>
                      <a:r>
                        <a:rPr lang="ar-SA" sz="1800" kern="140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effectLst/>
                          <a:cs typeface="+mn-cs"/>
                        </a:rPr>
                        <a:t> </a:t>
                      </a:r>
                      <a:endParaRPr lang="en-US" sz="1400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effectLst/>
                        <a:cs typeface="+mn-cs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00400" algn="ctr"/>
                          <a:tab pos="5943600" algn="r"/>
                        </a:tabLst>
                      </a:pPr>
                      <a:r>
                        <a:rPr lang="ar-SA" sz="1800" kern="140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effectLst/>
                          <a:cs typeface="+mn-cs"/>
                        </a:rPr>
                        <a:t> </a:t>
                      </a:r>
                      <a:endParaRPr lang="en-US" sz="1400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effectLst/>
                        <a:cs typeface="+mn-cs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00400" algn="ctr"/>
                          <a:tab pos="5943600" algn="r"/>
                        </a:tabLst>
                      </a:pPr>
                      <a:r>
                        <a:rPr lang="ar-SA" sz="1800" kern="140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effectLst/>
                          <a:cs typeface="+mn-cs"/>
                        </a:rPr>
                        <a:t> </a:t>
                      </a:r>
                      <a:endParaRPr lang="en-US" sz="1400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effectLst/>
                        <a:cs typeface="+mn-cs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00400" algn="ctr"/>
                          <a:tab pos="5943600" algn="r"/>
                        </a:tabLst>
                      </a:pPr>
                      <a:r>
                        <a:rPr lang="fr-FR" sz="1800" kern="140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effectLst/>
                          <a:cs typeface="+mn-cs"/>
                        </a:rPr>
                        <a:t> </a:t>
                      </a:r>
                      <a:endParaRPr lang="en-US" sz="1400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00400" algn="ctr"/>
                          <a:tab pos="5943600" algn="r"/>
                        </a:tabLst>
                      </a:pPr>
                      <a:endParaRPr lang="fa-IR" sz="1800" b="1" kern="1400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effectLst/>
                        <a:cs typeface="+mn-cs"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00400" algn="ctr"/>
                          <a:tab pos="5943600" algn="r"/>
                        </a:tabLst>
                      </a:pPr>
                      <a:r>
                        <a:rPr lang="fa-IR" sz="1800" b="1" kern="140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effectLst/>
                          <a:cs typeface="+mn-cs"/>
                        </a:rPr>
                        <a:t>ت</a:t>
                      </a:r>
                      <a:r>
                        <a:rPr lang="ar-SA" sz="1800" b="1" kern="140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effectLst/>
                          <a:cs typeface="+mn-cs"/>
                        </a:rPr>
                        <a:t>حریک پذیری، جیغ زدن، پرخاشگری رفتارهای چسبنده، کابوس</a:t>
                      </a:r>
                      <a:endParaRPr lang="en-US" sz="1400" b="1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effectLst/>
                        <a:cs typeface="+mn-cs"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00400" algn="ctr"/>
                          <a:tab pos="5943600" algn="r"/>
                        </a:tabLst>
                      </a:pPr>
                      <a:r>
                        <a:rPr lang="ar-SA" sz="1800" b="1" kern="140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effectLst/>
                          <a:cs typeface="+mn-cs"/>
                        </a:rPr>
                        <a:t> </a:t>
                      </a:r>
                      <a:endParaRPr lang="en-US" sz="1400" b="1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effectLst/>
                        <a:cs typeface="+mn-cs"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00400" algn="ctr"/>
                          <a:tab pos="5943600" algn="r"/>
                        </a:tabLst>
                      </a:pPr>
                      <a:r>
                        <a:rPr lang="ar-SA" sz="1800" b="1" kern="140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effectLst/>
                          <a:cs typeface="+mn-cs"/>
                        </a:rPr>
                        <a:t>اختلال در خواب / اشتها</a:t>
                      </a:r>
                      <a:endParaRPr lang="en-US" sz="1400" b="1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effectLst/>
                        <a:cs typeface="+mn-cs"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00400" algn="ctr"/>
                          <a:tab pos="5943600" algn="r"/>
                        </a:tabLst>
                      </a:pPr>
                      <a:r>
                        <a:rPr lang="ar-SA" sz="1800" b="1" kern="140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effectLst/>
                          <a:cs typeface="+mn-cs"/>
                        </a:rPr>
                        <a:t>علائم جسمی (سردرد ، دل درد...)</a:t>
                      </a:r>
                      <a:endParaRPr lang="en-US" sz="1400" b="1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effectLst/>
                        <a:cs typeface="+mn-cs"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00400" algn="ctr"/>
                          <a:tab pos="5943600" algn="r"/>
                        </a:tabLst>
                      </a:pPr>
                      <a:r>
                        <a:rPr lang="ar-SA" sz="1800" b="1" kern="140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effectLst/>
                          <a:cs typeface="+mn-cs"/>
                        </a:rPr>
                        <a:t>گوشه گیری و دوری از همسالان </a:t>
                      </a:r>
                      <a:endParaRPr lang="en-US" sz="1400" b="1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effectLst/>
                        <a:cs typeface="+mn-cs"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00400" algn="ctr"/>
                          <a:tab pos="5943600" algn="r"/>
                        </a:tabLst>
                      </a:pPr>
                      <a:r>
                        <a:rPr lang="ar-SA" sz="1800" b="1" kern="140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effectLst/>
                          <a:cs typeface="+mn-cs"/>
                        </a:rPr>
                        <a:t>از دست دادن علائق</a:t>
                      </a:r>
                      <a:endParaRPr lang="en-US" sz="1400" b="1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effectLst/>
                        <a:cs typeface="+mn-cs"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00400" algn="ctr"/>
                          <a:tab pos="5943600" algn="r"/>
                        </a:tabLst>
                      </a:pPr>
                      <a:r>
                        <a:rPr lang="ar-SA" sz="1800" b="1" kern="140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effectLst/>
                          <a:cs typeface="+mn-cs"/>
                        </a:rPr>
                        <a:t>رقابت های در جلب توجه والدین</a:t>
                      </a:r>
                      <a:endParaRPr lang="en-US" sz="1400" b="1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effectLst/>
                        <a:cs typeface="+mn-cs"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00400" algn="ctr"/>
                          <a:tab pos="5943600" algn="r"/>
                        </a:tabLst>
                      </a:pPr>
                      <a:r>
                        <a:rPr lang="ar-SA" sz="1800" b="1" kern="140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effectLst/>
                          <a:cs typeface="+mn-cs"/>
                        </a:rPr>
                        <a:t>فراموشی در مورد کارهای روزمره و مطالب آموخته شده جدید در مدرسه</a:t>
                      </a:r>
                      <a:endParaRPr lang="en-US" sz="1400" b="1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effectLst/>
                        <a:cs typeface="+mn-cs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00400" algn="ctr"/>
                          <a:tab pos="5943600" algn="r"/>
                        </a:tabLst>
                      </a:pPr>
                      <a:r>
                        <a:rPr lang="ar-SA" sz="1800" kern="140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effectLst/>
                          <a:cs typeface="+mn-cs"/>
                        </a:rPr>
                        <a:t> </a:t>
                      </a:r>
                      <a:endParaRPr lang="en-US" sz="1400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effectLst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00400" algn="ctr"/>
                          <a:tab pos="5943600" algn="r"/>
                        </a:tabLst>
                      </a:pPr>
                      <a:r>
                        <a:rPr lang="ar-SA" sz="1600" b="1" kern="140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effectLst/>
                          <a:cs typeface="+mn-cs"/>
                        </a:rPr>
                        <a:t>صبر, تحمل و اطمینان بخشی</a:t>
                      </a:r>
                      <a:endParaRPr lang="en-US" sz="1600" b="1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effectLst/>
                        <a:cs typeface="+mn-cs"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00400" algn="ctr"/>
                          <a:tab pos="5943600" algn="r"/>
                        </a:tabLst>
                      </a:pPr>
                      <a:r>
                        <a:rPr lang="ar-SA" sz="1600" b="1" kern="140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effectLst/>
                          <a:cs typeface="+mn-cs"/>
                        </a:rPr>
                        <a:t>بازی کردن و در ارتباط  بودن با دوستان</a:t>
                      </a:r>
                      <a:endParaRPr lang="en-US" sz="1600" b="1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effectLst/>
                        <a:cs typeface="+mn-cs"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00400" algn="ctr"/>
                          <a:tab pos="5943600" algn="r"/>
                        </a:tabLst>
                      </a:pPr>
                      <a:r>
                        <a:rPr lang="ar-SA" sz="1600" b="1" kern="140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effectLst/>
                          <a:cs typeface="+mn-cs"/>
                        </a:rPr>
                        <a:t>از طریق تلفن و اینترنت</a:t>
                      </a:r>
                      <a:endParaRPr lang="en-US" sz="1600" b="1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effectLst/>
                        <a:cs typeface="+mn-cs"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00400" algn="ctr"/>
                          <a:tab pos="5943600" algn="r"/>
                        </a:tabLst>
                      </a:pPr>
                      <a:r>
                        <a:rPr lang="ar-SA" sz="1600" b="1" kern="140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effectLst/>
                          <a:cs typeface="+mn-cs"/>
                        </a:rPr>
                        <a:t>نرمش و ورزش های کششی منظم</a:t>
                      </a:r>
                      <a:endParaRPr lang="en-US" sz="1600" b="1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effectLst/>
                        <a:cs typeface="+mn-cs"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00400" algn="ctr"/>
                          <a:tab pos="5943600" algn="r"/>
                        </a:tabLst>
                      </a:pPr>
                      <a:r>
                        <a:rPr lang="ar-SA" sz="1600" b="1" kern="140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effectLst/>
                          <a:cs typeface="+mn-cs"/>
                        </a:rPr>
                        <a:t>درگیر بودن  در فعالیت های آموزشی</a:t>
                      </a:r>
                      <a:endParaRPr lang="en-US" sz="1600" b="1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effectLst/>
                        <a:cs typeface="+mn-cs"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00400" algn="ctr"/>
                          <a:tab pos="5943600" algn="r"/>
                        </a:tabLst>
                      </a:pPr>
                      <a:r>
                        <a:rPr lang="ar-SA" sz="1600" b="1" kern="140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effectLst/>
                          <a:cs typeface="+mn-cs"/>
                        </a:rPr>
                        <a:t>(کتاب های آموزشی , بازی های آموزش)</a:t>
                      </a:r>
                      <a:endParaRPr lang="en-US" sz="1600" b="1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effectLst/>
                        <a:cs typeface="+mn-cs"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00400" algn="ctr"/>
                          <a:tab pos="5943600" algn="r"/>
                        </a:tabLst>
                      </a:pPr>
                      <a:r>
                        <a:rPr lang="ar-SA" sz="1600" b="1" kern="140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effectLst/>
                          <a:cs typeface="+mn-cs"/>
                        </a:rPr>
                        <a:t>مشارکت در کارهای ساختار یافته خانگی </a:t>
                      </a:r>
                      <a:endParaRPr lang="en-US" sz="1600" b="1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effectLst/>
                        <a:cs typeface="+mn-cs"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00400" algn="ctr"/>
                          <a:tab pos="5943600" algn="r"/>
                        </a:tabLst>
                      </a:pPr>
                      <a:r>
                        <a:rPr lang="ar-SA" sz="1600" b="1" kern="140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effectLst/>
                          <a:cs typeface="+mn-cs"/>
                        </a:rPr>
                        <a:t>تعیین چارچوب و مرزبندی ملایم ولی جدی</a:t>
                      </a:r>
                      <a:endParaRPr lang="en-US" sz="1600" b="1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effectLst/>
                        <a:cs typeface="+mn-cs"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00400" algn="ctr"/>
                          <a:tab pos="5943600" algn="r"/>
                        </a:tabLst>
                      </a:pPr>
                      <a:r>
                        <a:rPr lang="ar-SA" sz="1600" b="1" kern="140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effectLst/>
                          <a:cs typeface="+mn-cs"/>
                        </a:rPr>
                        <a:t>بحث در مورد بحران اخیر و تشویق به سوال پرسیدن شامل آنچه که در خانواده و جامعه انجام می شود </a:t>
                      </a:r>
                      <a:endParaRPr lang="en-US" sz="1600" b="1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effectLst/>
                        <a:cs typeface="+mn-cs"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00400" algn="ctr"/>
                          <a:tab pos="5943600" algn="r"/>
                        </a:tabLst>
                      </a:pPr>
                      <a:r>
                        <a:rPr lang="ar-SA" sz="1600" b="1" kern="140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effectLst/>
                          <a:cs typeface="+mn-cs"/>
                        </a:rPr>
                        <a:t>تشویق به بیان احساسات از طریق بازی و گفتگو </a:t>
                      </a:r>
                      <a:endParaRPr lang="en-US" sz="1600" b="1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effectLst/>
                        <a:cs typeface="+mn-cs"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00400" algn="ctr"/>
                          <a:tab pos="5943600" algn="r"/>
                        </a:tabLst>
                      </a:pPr>
                      <a:r>
                        <a:rPr lang="ar-SA" sz="1600" b="1" kern="140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effectLst/>
                          <a:cs typeface="+mn-cs"/>
                        </a:rPr>
                        <a:t>کمک به خانواده در طرح ایده هایی برای افزایش سلامت و حفظ روال خانواده </a:t>
                      </a:r>
                      <a:endParaRPr lang="en-US" sz="1600" b="1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effectLst/>
                        <a:cs typeface="+mn-cs"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00400" algn="ctr"/>
                          <a:tab pos="5943600" algn="r"/>
                        </a:tabLst>
                      </a:pPr>
                      <a:r>
                        <a:rPr lang="ar-SA" sz="1600" b="1" kern="140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effectLst/>
                          <a:cs typeface="+mn-cs"/>
                        </a:rPr>
                        <a:t>محدود کردن قرار گرفتن در معرض رسانه ها </a:t>
                      </a:r>
                      <a:endParaRPr lang="en-US" sz="1600" b="1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effectLst/>
                        <a:cs typeface="+mn-cs"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00400" algn="ctr"/>
                          <a:tab pos="5943600" algn="r"/>
                        </a:tabLst>
                      </a:pPr>
                      <a:r>
                        <a:rPr lang="ar-SA" sz="1600" b="1" kern="140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effectLst/>
                          <a:cs typeface="+mn-cs"/>
                        </a:rPr>
                        <a:t> صحبت در مورد آنچه که دیده/ شنیده اند (از جمله در مدرسه)</a:t>
                      </a:r>
                      <a:endParaRPr lang="en-US" sz="1600" b="1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effectLst/>
                        <a:cs typeface="+mn-cs"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00400" algn="ctr"/>
                          <a:tab pos="5943600" algn="r"/>
                        </a:tabLst>
                      </a:pPr>
                      <a:r>
                        <a:rPr lang="ar-SA" sz="1600" b="1" kern="140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effectLst/>
                          <a:cs typeface="+mn-cs"/>
                        </a:rPr>
                        <a:t>پرداختن به انگ اجتماعی یا تبعیض و تصریح اطلاعات نادرست</a:t>
                      </a:r>
                      <a:endParaRPr lang="fa-IR" sz="1600" b="1" kern="1400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effectLst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8204592"/>
      </p:ext>
    </p:extLst>
  </p:cSld>
  <p:clrMapOvr>
    <a:masterClrMapping/>
  </p:clrMapOvr>
  <p:transition spd="slow">
    <p:rand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28600"/>
            <a:ext cx="8229600" cy="6400800"/>
          </a:xfrm>
        </p:spPr>
        <p:txBody>
          <a:bodyPr/>
          <a:lstStyle/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1412600"/>
              </p:ext>
            </p:extLst>
          </p:nvPr>
        </p:nvGraphicFramePr>
        <p:xfrm>
          <a:off x="609600" y="228600"/>
          <a:ext cx="8229600" cy="64007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351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598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346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17218"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00400" algn="ctr"/>
                          <a:tab pos="5943600" algn="r"/>
                        </a:tabLst>
                      </a:pPr>
                      <a:r>
                        <a:rPr lang="ar-SA" sz="1600" kern="140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effectLst/>
                          <a:cs typeface="+mj-cs"/>
                        </a:rPr>
                        <a:t> </a:t>
                      </a:r>
                      <a:endParaRPr lang="en-US" sz="1600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effectLst/>
                        <a:cs typeface="+mj-cs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00400" algn="ctr"/>
                          <a:tab pos="5943600" algn="r"/>
                        </a:tabLst>
                      </a:pPr>
                      <a:r>
                        <a:rPr lang="ar-SA" sz="1600" kern="140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effectLst/>
                          <a:cs typeface="+mj-cs"/>
                        </a:rPr>
                        <a:t>گروه سنی</a:t>
                      </a:r>
                      <a:endParaRPr lang="en-US" sz="1600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effectLst/>
                        <a:cs typeface="+mj-cs"/>
                      </a:endParaRPr>
                    </a:p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00400" algn="ctr"/>
                          <a:tab pos="5943600" algn="r"/>
                        </a:tabLst>
                      </a:pPr>
                      <a:r>
                        <a:rPr lang="fr-FR" sz="1600" kern="140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effectLst/>
                          <a:cs typeface="+mj-cs"/>
                        </a:rPr>
                        <a:t> </a:t>
                      </a:r>
                      <a:endParaRPr lang="en-US" sz="1600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52277" marR="52277" marT="0" marB="0"/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00400" algn="ctr"/>
                          <a:tab pos="5943600" algn="r"/>
                        </a:tabLst>
                      </a:pPr>
                      <a:r>
                        <a:rPr lang="ar-SA" sz="1600" kern="140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effectLst/>
                          <a:cs typeface="+mj-cs"/>
                        </a:rPr>
                        <a:t> </a:t>
                      </a:r>
                      <a:endParaRPr lang="en-US" sz="1600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effectLst/>
                        <a:cs typeface="+mj-cs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00400" algn="ctr"/>
                          <a:tab pos="5943600" algn="r"/>
                        </a:tabLst>
                      </a:pPr>
                      <a:r>
                        <a:rPr lang="ar-SA" sz="1600" kern="140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effectLst/>
                          <a:cs typeface="+mj-cs"/>
                        </a:rPr>
                        <a:t>برخی واکنش ها</a:t>
                      </a:r>
                      <a:endParaRPr lang="en-US" sz="1600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52277" marR="52277" marT="0" marB="0"/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00400" algn="ctr"/>
                          <a:tab pos="5943600" algn="r"/>
                        </a:tabLst>
                      </a:pPr>
                      <a:r>
                        <a:rPr lang="ar-SA" sz="1600" kern="140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effectLst/>
                          <a:cs typeface="+mj-cs"/>
                        </a:rPr>
                        <a:t> </a:t>
                      </a:r>
                      <a:endParaRPr lang="en-US" sz="1600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effectLst/>
                        <a:cs typeface="+mj-cs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00400" algn="ctr"/>
                          <a:tab pos="5943600" algn="r"/>
                        </a:tabLst>
                      </a:pPr>
                      <a:r>
                        <a:rPr lang="ar-SA" sz="1600" kern="140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effectLst/>
                          <a:cs typeface="+mj-cs"/>
                        </a:rPr>
                        <a:t>نحوه کمک کردن و مدیریت</a:t>
                      </a:r>
                      <a:endParaRPr lang="en-US" sz="1600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effectLst/>
                        <a:cs typeface="+mj-cs"/>
                      </a:endParaRPr>
                    </a:p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00400" algn="ctr"/>
                          <a:tab pos="5943600" algn="r"/>
                        </a:tabLst>
                      </a:pPr>
                      <a:r>
                        <a:rPr lang="fr-FR" sz="1600" kern="140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effectLst/>
                          <a:cs typeface="+mj-cs"/>
                        </a:rPr>
                        <a:t> </a:t>
                      </a:r>
                      <a:endParaRPr lang="en-US" sz="1600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52277" marR="52277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83581"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00400" algn="ctr"/>
                          <a:tab pos="5943600" algn="r"/>
                        </a:tabLst>
                      </a:pPr>
                      <a:r>
                        <a:rPr lang="ar-SA" sz="1600" kern="140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effectLst/>
                          <a:cs typeface="+mj-cs"/>
                        </a:rPr>
                        <a:t> </a:t>
                      </a:r>
                      <a:endParaRPr lang="en-US" sz="1600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effectLst/>
                        <a:cs typeface="+mj-cs"/>
                      </a:endParaRPr>
                    </a:p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00400" algn="ctr"/>
                          <a:tab pos="5943600" algn="r"/>
                        </a:tabLst>
                      </a:pPr>
                      <a:r>
                        <a:rPr lang="ar-SA" sz="1600" kern="140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effectLst/>
                          <a:cs typeface="+mj-cs"/>
                        </a:rPr>
                        <a:t> </a:t>
                      </a:r>
                      <a:endParaRPr lang="en-US" sz="1600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effectLst/>
                        <a:cs typeface="+mj-cs"/>
                      </a:endParaRPr>
                    </a:p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00400" algn="ctr"/>
                          <a:tab pos="5943600" algn="r"/>
                        </a:tabLst>
                      </a:pPr>
                      <a:r>
                        <a:rPr lang="ar-SA" sz="1600" kern="140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effectLst/>
                          <a:cs typeface="+mj-cs"/>
                        </a:rPr>
                        <a:t> </a:t>
                      </a:r>
                      <a:endParaRPr lang="en-US" sz="1600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effectLst/>
                        <a:cs typeface="+mj-cs"/>
                      </a:endParaRPr>
                    </a:p>
                    <a:p>
                      <a:pPr marL="0" marR="0" algn="ctr" rtl="1">
                        <a:lnSpc>
                          <a:spcPct val="2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00400" algn="ctr"/>
                          <a:tab pos="5943600" algn="r"/>
                        </a:tabLst>
                      </a:pPr>
                      <a:r>
                        <a:rPr lang="ar-SA" sz="1800" kern="140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effectLst/>
                          <a:cs typeface="+mj-cs"/>
                        </a:rPr>
                        <a:t>نوجوانی</a:t>
                      </a:r>
                      <a:endParaRPr lang="fa-IR" sz="1800" kern="1400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effectLst/>
                        <a:cs typeface="+mj-cs"/>
                      </a:endParaRPr>
                    </a:p>
                    <a:p>
                      <a:pPr marL="0" marR="0" algn="ctr" rtl="1">
                        <a:lnSpc>
                          <a:spcPct val="2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00400" algn="ctr"/>
                          <a:tab pos="5943600" algn="r"/>
                        </a:tabLst>
                      </a:pPr>
                      <a:r>
                        <a:rPr lang="fa-IR" sz="1800" kern="140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effectLst/>
                          <a:cs typeface="+mj-cs"/>
                        </a:rPr>
                        <a:t>13-19</a:t>
                      </a:r>
                      <a:endParaRPr lang="en-US" sz="1800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effectLst/>
                        <a:cs typeface="+mj-cs"/>
                      </a:endParaRPr>
                    </a:p>
                    <a:p>
                      <a:pPr marL="0" marR="0" algn="just" rtl="1">
                        <a:lnSpc>
                          <a:spcPct val="2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00400" algn="ctr"/>
                          <a:tab pos="5943600" algn="r"/>
                        </a:tabLst>
                      </a:pPr>
                      <a:r>
                        <a:rPr lang="fr-FR" sz="1800" kern="140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effectLst/>
                          <a:cs typeface="+mj-cs"/>
                        </a:rPr>
                        <a:t> </a:t>
                      </a:r>
                      <a:endParaRPr lang="en-US" sz="1800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52277" marR="52277" marT="0" marB="0"/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00400" algn="ctr"/>
                          <a:tab pos="5943600" algn="r"/>
                        </a:tabLst>
                      </a:pPr>
                      <a:r>
                        <a:rPr lang="ar-SA" sz="1600" b="1" kern="140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effectLst/>
                          <a:cs typeface="+mj-cs"/>
                        </a:rPr>
                        <a:t> </a:t>
                      </a:r>
                      <a:endParaRPr lang="en-US" sz="1600" b="1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effectLst/>
                        <a:cs typeface="+mj-cs"/>
                      </a:endParaRPr>
                    </a:p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00400" algn="ctr"/>
                          <a:tab pos="5943600" algn="r"/>
                        </a:tabLst>
                      </a:pPr>
                      <a:r>
                        <a:rPr lang="ar-SA" sz="1600" b="1" kern="140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effectLst/>
                          <a:cs typeface="+mj-cs"/>
                        </a:rPr>
                        <a:t>علائم </a:t>
                      </a:r>
                      <a:r>
                        <a:rPr lang="fa-IR" sz="1600" b="1" kern="140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effectLst/>
                          <a:cs typeface="+mj-cs"/>
                        </a:rPr>
                        <a:t>جسمی</a:t>
                      </a:r>
                      <a:r>
                        <a:rPr lang="ar-SA" sz="1600" b="1" kern="140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effectLst/>
                          <a:cs typeface="+mj-cs"/>
                        </a:rPr>
                        <a:t> (سردرد، بثورات و ...) </a:t>
                      </a:r>
                      <a:endParaRPr lang="en-US" sz="1600" b="1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effectLst/>
                        <a:cs typeface="+mj-cs"/>
                      </a:endParaRPr>
                    </a:p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00400" algn="ctr"/>
                          <a:tab pos="5943600" algn="r"/>
                        </a:tabLst>
                      </a:pPr>
                      <a:r>
                        <a:rPr lang="ar-SA" sz="1600" b="1" kern="140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effectLst/>
                          <a:cs typeface="+mj-cs"/>
                        </a:rPr>
                        <a:t>اختلال خواب/ اشتها </a:t>
                      </a:r>
                      <a:endParaRPr lang="en-US" sz="1600" b="1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effectLst/>
                        <a:cs typeface="+mj-cs"/>
                      </a:endParaRPr>
                    </a:p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00400" algn="ctr"/>
                          <a:tab pos="5943600" algn="r"/>
                        </a:tabLst>
                      </a:pPr>
                      <a:r>
                        <a:rPr lang="ar-SA" sz="1600" b="1" kern="140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effectLst/>
                          <a:cs typeface="+mj-cs"/>
                        </a:rPr>
                        <a:t>بی قراری، کاهش در انرژی یا بی تفاوتی نادیده گرفتن رفتارهای مربوط به بهداشت و سلامتی</a:t>
                      </a:r>
                      <a:endParaRPr lang="en-US" sz="1600" b="1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effectLst/>
                        <a:cs typeface="+mj-cs"/>
                      </a:endParaRPr>
                    </a:p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00400" algn="ctr"/>
                          <a:tab pos="5943600" algn="r"/>
                        </a:tabLst>
                      </a:pPr>
                      <a:r>
                        <a:rPr lang="ar-SA" sz="1600" b="1" kern="140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effectLst/>
                          <a:cs typeface="+mj-cs"/>
                        </a:rPr>
                        <a:t>گوشه گیری و دوری از همسالان و عزیزان</a:t>
                      </a:r>
                      <a:endParaRPr lang="en-US" sz="1600" b="1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effectLst/>
                        <a:cs typeface="+mj-cs"/>
                      </a:endParaRPr>
                    </a:p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00400" algn="ctr"/>
                          <a:tab pos="5943600" algn="r"/>
                        </a:tabLst>
                      </a:pPr>
                      <a:r>
                        <a:rPr lang="ar-SA" sz="1600" b="1" kern="140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effectLst/>
                          <a:cs typeface="+mj-cs"/>
                        </a:rPr>
                        <a:t> </a:t>
                      </a:r>
                      <a:endParaRPr lang="en-US" sz="1600" b="1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effectLst/>
                        <a:cs typeface="+mj-cs"/>
                      </a:endParaRPr>
                    </a:p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00400" algn="ctr"/>
                          <a:tab pos="5943600" algn="r"/>
                        </a:tabLst>
                      </a:pPr>
                      <a:r>
                        <a:rPr lang="ar-SA" sz="1600" b="1" kern="140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effectLst/>
                          <a:cs typeface="+mj-cs"/>
                        </a:rPr>
                        <a:t>نگرانی در مورد انگ اجتماعی  و بی عدالتی</a:t>
                      </a:r>
                      <a:endParaRPr lang="en-US" sz="1600" b="1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effectLst/>
                        <a:cs typeface="+mj-cs"/>
                      </a:endParaRPr>
                    </a:p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00400" algn="ctr"/>
                          <a:tab pos="5943600" algn="r"/>
                        </a:tabLst>
                      </a:pPr>
                      <a:r>
                        <a:rPr lang="ar-SA" sz="1600" b="1" kern="140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effectLst/>
                          <a:cs typeface="+mj-cs"/>
                        </a:rPr>
                        <a:t>اجتناب یا ترک مدرسه </a:t>
                      </a:r>
                      <a:endParaRPr lang="en-US" sz="1600" b="1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effectLst/>
                        <a:cs typeface="+mj-cs"/>
                      </a:endParaRPr>
                    </a:p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00400" algn="ctr"/>
                          <a:tab pos="5943600" algn="r"/>
                        </a:tabLst>
                      </a:pPr>
                      <a:r>
                        <a:rPr lang="ar-SA" sz="1600" b="1" kern="140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effectLst/>
                          <a:cs typeface="+mj-cs"/>
                        </a:rPr>
                        <a:t> </a:t>
                      </a:r>
                      <a:endParaRPr lang="en-US" sz="1600" b="1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effectLst/>
                        <a:cs typeface="+mj-cs"/>
                      </a:endParaRPr>
                    </a:p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00400" algn="ctr"/>
                          <a:tab pos="5943600" algn="r"/>
                        </a:tabLst>
                      </a:pPr>
                      <a:r>
                        <a:rPr lang="fr-FR" sz="1600" b="1" kern="140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effectLst/>
                          <a:cs typeface="+mj-cs"/>
                        </a:rPr>
                        <a:t> </a:t>
                      </a:r>
                      <a:endParaRPr lang="en-US" sz="1600" b="1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52277" marR="52277" marT="0" marB="0"/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00400" algn="ctr"/>
                          <a:tab pos="5943600" algn="r"/>
                        </a:tabLst>
                      </a:pPr>
                      <a:r>
                        <a:rPr lang="ar-SA" sz="1600" b="1" kern="140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effectLst/>
                          <a:cs typeface="+mj-cs"/>
                        </a:rPr>
                        <a:t> </a:t>
                      </a:r>
                      <a:endParaRPr lang="en-US" sz="1600" b="1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effectLst/>
                        <a:cs typeface="+mj-cs"/>
                      </a:endParaRPr>
                    </a:p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00400" algn="ctr"/>
                          <a:tab pos="5943600" algn="r"/>
                        </a:tabLst>
                      </a:pPr>
                      <a:r>
                        <a:rPr lang="ar-SA" sz="1600" b="1" kern="140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effectLst/>
                          <a:cs typeface="+mj-cs"/>
                        </a:rPr>
                        <a:t>صبر ، تحمل ، و اطمینان </a:t>
                      </a:r>
                      <a:endParaRPr lang="en-US" sz="1600" b="1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effectLst/>
                        <a:cs typeface="+mj-cs"/>
                      </a:endParaRPr>
                    </a:p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00400" algn="ctr"/>
                          <a:tab pos="5943600" algn="r"/>
                        </a:tabLst>
                      </a:pPr>
                      <a:r>
                        <a:rPr lang="ar-SA" sz="1600" b="1" kern="140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effectLst/>
                          <a:cs typeface="+mj-cs"/>
                        </a:rPr>
                        <a:t> تشویق به تداوم در روال و روتین ها </a:t>
                      </a:r>
                      <a:endParaRPr lang="en-US" sz="1600" b="1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effectLst/>
                        <a:cs typeface="+mj-cs"/>
                      </a:endParaRPr>
                    </a:p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00400" algn="ctr"/>
                          <a:tab pos="5943600" algn="r"/>
                        </a:tabLst>
                      </a:pPr>
                      <a:r>
                        <a:rPr lang="ar-SA" sz="1600" b="1" kern="140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effectLst/>
                          <a:cs typeface="+mj-cs"/>
                        </a:rPr>
                        <a:t>تشویق به بحث در مورد تجارب خود از بحران با همسالان و خانواده (اما نه با اجبار) </a:t>
                      </a:r>
                      <a:endParaRPr lang="fa-IR" sz="1600" b="1" kern="1200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effectLst/>
                        <a:cs typeface="+mj-cs"/>
                      </a:endParaRPr>
                    </a:p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00400" algn="ctr"/>
                          <a:tab pos="5943600" algn="r"/>
                        </a:tabLst>
                      </a:pPr>
                      <a:endParaRPr lang="en-US" sz="1600" b="1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effectLst/>
                        <a:cs typeface="+mj-cs"/>
                      </a:endParaRPr>
                    </a:p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00400" algn="ctr"/>
                          <a:tab pos="5943600" algn="r"/>
                        </a:tabLst>
                      </a:pPr>
                      <a:r>
                        <a:rPr lang="ar-SA" sz="1600" b="1" kern="140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effectLst/>
                          <a:cs typeface="+mj-cs"/>
                        </a:rPr>
                        <a:t>در ارتباط بودن با دوستان از طریق تلفن، اینترنت، بازی های ویدئویی ... </a:t>
                      </a:r>
                      <a:endParaRPr lang="en-US" sz="1600" b="1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effectLst/>
                        <a:cs typeface="+mj-cs"/>
                      </a:endParaRPr>
                    </a:p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00400" algn="ctr"/>
                          <a:tab pos="5943600" algn="r"/>
                        </a:tabLst>
                      </a:pPr>
                      <a:r>
                        <a:rPr lang="ar-SA" sz="1600" b="1" kern="140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effectLst/>
                          <a:cs typeface="+mj-cs"/>
                        </a:rPr>
                        <a:t> </a:t>
                      </a:r>
                      <a:endParaRPr lang="en-US" sz="1600" b="1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effectLst/>
                        <a:cs typeface="+mj-cs"/>
                      </a:endParaRPr>
                    </a:p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00400" algn="ctr"/>
                          <a:tab pos="5943600" algn="r"/>
                        </a:tabLst>
                      </a:pPr>
                      <a:r>
                        <a:rPr lang="ar-SA" sz="1600" b="1" kern="140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effectLst/>
                          <a:cs typeface="+mj-cs"/>
                        </a:rPr>
                        <a:t>شرکت در روال خانواده از جمله کارهای روزمره، حمایت از خواهر/ برادر جوان تر و برنامه ریزی راهکارهایی به منظور تقویت رفتار های مربوط به بهداشت و سلامتی</a:t>
                      </a:r>
                      <a:endParaRPr lang="en-US" sz="1600" b="1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effectLst/>
                        <a:cs typeface="+mj-cs"/>
                      </a:endParaRPr>
                    </a:p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00400" algn="ctr"/>
                          <a:tab pos="5943600" algn="r"/>
                        </a:tabLst>
                      </a:pPr>
                      <a:r>
                        <a:rPr lang="ar-SA" sz="1600" b="1" kern="140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effectLst/>
                          <a:cs typeface="+mj-cs"/>
                        </a:rPr>
                        <a:t> محدود کردن قرار گرفتن در معرض رسانه ها </a:t>
                      </a:r>
                      <a:endParaRPr lang="en-US" sz="1600" b="1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effectLst/>
                        <a:cs typeface="+mj-cs"/>
                      </a:endParaRPr>
                    </a:p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00400" algn="ctr"/>
                          <a:tab pos="5943600" algn="r"/>
                        </a:tabLst>
                      </a:pPr>
                      <a:r>
                        <a:rPr lang="ar-SA" sz="1600" b="1" kern="140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effectLst/>
                          <a:cs typeface="+mj-cs"/>
                        </a:rPr>
                        <a:t>صحبت کردن در مورد آنچه که دیده یا شنیده اند از جمله در مدرسه </a:t>
                      </a:r>
                      <a:endParaRPr lang="en-US" sz="1600" b="1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effectLst/>
                        <a:cs typeface="+mj-cs"/>
                      </a:endParaRPr>
                    </a:p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00400" algn="ctr"/>
                          <a:tab pos="5943600" algn="r"/>
                        </a:tabLst>
                      </a:pPr>
                      <a:r>
                        <a:rPr lang="ar-SA" sz="1600" b="1" kern="140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effectLst/>
                          <a:cs typeface="+mj-cs"/>
                        </a:rPr>
                        <a:t>پرداختن به امکان انگ، تعصب و بی عدالتی در جریان بحران</a:t>
                      </a:r>
                      <a:endParaRPr lang="en-US" sz="1600" b="1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52277" marR="52277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0103250"/>
      </p:ext>
    </p:extLst>
  </p:cSld>
  <p:clrMapOvr>
    <a:masterClrMapping/>
  </p:clrMapOvr>
  <p:transition spd="slow">
    <p:rand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762000"/>
            <a:ext cx="7391400" cy="5715000"/>
          </a:xfrm>
        </p:spPr>
        <p:txBody>
          <a:bodyPr/>
          <a:lstStyle/>
          <a:p>
            <a:pPr marL="0" indent="0" algn="ctr" rtl="1">
              <a:buNone/>
            </a:pPr>
            <a:r>
              <a:rPr lang="ar-SA" sz="3600" b="1" dirty="0">
                <a:solidFill>
                  <a:srgbClr val="FF0000"/>
                </a:solidFill>
              </a:rPr>
              <a:t>راهکاراول: محدودسازی</a:t>
            </a:r>
            <a:endParaRPr lang="en-US" sz="3600" b="1" dirty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r>
              <a:rPr lang="en-US" sz="2800" dirty="0">
                <a:solidFill>
                  <a:schemeClr val="tx2">
                    <a:lumMod val="90000"/>
                    <a:lumOff val="10000"/>
                  </a:schemeClr>
                </a:solidFill>
              </a:rPr>
              <a:t> </a:t>
            </a:r>
          </a:p>
          <a:p>
            <a:pPr algn="justLow" rtl="1">
              <a:lnSpc>
                <a:spcPct val="150000"/>
              </a:lnSpc>
              <a:buClr>
                <a:srgbClr val="C00000"/>
              </a:buClr>
              <a:buSzPct val="80000"/>
              <a:buFont typeface="Wingdings" panose="05000000000000000000" pitchFamily="2" charset="2"/>
              <a:buChar char="v"/>
            </a:pPr>
            <a:r>
              <a:rPr lang="ar-SA" sz="28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آسیب زا </a:t>
            </a:r>
          </a:p>
          <a:p>
            <a:pPr algn="justLow" rtl="1">
              <a:lnSpc>
                <a:spcPct val="150000"/>
              </a:lnSpc>
              <a:buClr>
                <a:srgbClr val="C00000"/>
              </a:buClr>
              <a:buSzPct val="80000"/>
              <a:buFont typeface="Wingdings" panose="05000000000000000000" pitchFamily="2" charset="2"/>
              <a:buChar char="v"/>
            </a:pPr>
            <a:r>
              <a:rPr lang="ar-SA" sz="28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شیوع روزافزون بیماری، مرگ ومیر، عدم کنترل آن، نبود دارو...</a:t>
            </a:r>
          </a:p>
          <a:p>
            <a:pPr algn="justLow" rtl="1">
              <a:lnSpc>
                <a:spcPct val="150000"/>
              </a:lnSpc>
              <a:buClr>
                <a:srgbClr val="C00000"/>
              </a:buClr>
              <a:buSzPct val="80000"/>
              <a:buFont typeface="Wingdings" panose="05000000000000000000" pitchFamily="2" charset="2"/>
              <a:buChar char="v"/>
            </a:pPr>
            <a:r>
              <a:rPr lang="ar-SA" sz="28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صحبت والدین و اطرافیان، برنامه های تلویزیونی ،شبکه های اجتماعی</a:t>
            </a:r>
            <a:endParaRPr lang="en-US" sz="2800" b="1" dirty="0">
              <a:solidFill>
                <a:schemeClr val="tx2">
                  <a:lumMod val="90000"/>
                  <a:lumOff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5250209"/>
      </p:ext>
    </p:extLst>
  </p:cSld>
  <p:clrMapOvr>
    <a:masterClrMapping/>
  </p:clrMapOvr>
  <p:transition spd="slow">
    <p:rand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62000"/>
            <a:ext cx="7924800" cy="5562600"/>
          </a:xfrm>
        </p:spPr>
        <p:txBody>
          <a:bodyPr/>
          <a:lstStyle/>
          <a:p>
            <a:pPr marL="0" marR="0" indent="0" algn="ct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SA" b="1" dirty="0">
                <a:solidFill>
                  <a:srgbClr val="FF0000"/>
                </a:solidFill>
                <a:ea typeface="Times New Roman" panose="02020603050405020304" pitchFamily="18" charset="0"/>
              </a:rPr>
              <a:t>راهکار دوم: کنترل اضطراب در خود والدین</a:t>
            </a:r>
            <a:endParaRPr lang="en-US" dirty="0">
              <a:solidFill>
                <a:srgbClr val="FF0000"/>
              </a:solidFill>
              <a:ea typeface="Calibri" panose="020F0502020204030204" pitchFamily="34" charset="0"/>
            </a:endParaRPr>
          </a:p>
          <a:p>
            <a:pPr marR="0" algn="r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20000"/>
              <a:buFont typeface="Wingdings" panose="05000000000000000000" pitchFamily="2" charset="2"/>
              <a:buChar char="ü"/>
            </a:pPr>
            <a:r>
              <a:rPr lang="fa-IR" sz="2400" b="1" dirty="0">
                <a:ea typeface="Calibri" panose="020F0502020204030204" pitchFamily="34" charset="0"/>
              </a:rPr>
              <a:t>منبع ایمن و تکیه گاه </a:t>
            </a:r>
          </a:p>
          <a:p>
            <a:pPr marR="0" algn="r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20000"/>
              <a:buFont typeface="Wingdings" panose="05000000000000000000" pitchFamily="2" charset="2"/>
              <a:buChar char="ü"/>
            </a:pPr>
            <a:r>
              <a:rPr lang="fa-IR" sz="2400" b="1" dirty="0">
                <a:ea typeface="Calibri" panose="020F0502020204030204" pitchFamily="34" charset="0"/>
              </a:rPr>
              <a:t>نیاز کودکان به اطمینان بخشی و حمایت بیشتر </a:t>
            </a:r>
          </a:p>
          <a:p>
            <a:pPr marR="0" algn="r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20000"/>
              <a:buFont typeface="Wingdings" panose="05000000000000000000" pitchFamily="2" charset="2"/>
              <a:buChar char="ü"/>
            </a:pPr>
            <a:r>
              <a:rPr lang="fa-IR" sz="2400" b="1" dirty="0">
                <a:ea typeface="Calibri" panose="020F0502020204030204" pitchFamily="34" charset="0"/>
              </a:rPr>
              <a:t>انتقال اضطراب کنترل نشده</a:t>
            </a:r>
          </a:p>
          <a:p>
            <a:pPr marR="0" algn="r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20000"/>
              <a:buFont typeface="Wingdings" panose="05000000000000000000" pitchFamily="2" charset="2"/>
              <a:buChar char="ü"/>
            </a:pPr>
            <a:r>
              <a:rPr lang="fa-IR" sz="2400" b="1" dirty="0">
                <a:ea typeface="Calibri" panose="020F0502020204030204" pitchFamily="34" charset="0"/>
              </a:rPr>
              <a:t>"الگوی" اضطرابی و القای آن به کودک</a:t>
            </a:r>
          </a:p>
          <a:p>
            <a:pPr marR="0" algn="r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20000"/>
              <a:buFont typeface="Wingdings" panose="05000000000000000000" pitchFamily="2" charset="2"/>
              <a:buChar char="ü"/>
            </a:pPr>
            <a:r>
              <a:rPr lang="fa-IR" sz="2400" b="1" dirty="0">
                <a:ea typeface="Calibri" panose="020F0502020204030204" pitchFamily="34" charset="0"/>
              </a:rPr>
              <a:t>اجتناب از مراقبت و نیز اطمینان بخشی زیاد </a:t>
            </a:r>
          </a:p>
          <a:p>
            <a:pPr marR="0" algn="r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20000"/>
              <a:buFont typeface="Wingdings" panose="05000000000000000000" pitchFamily="2" charset="2"/>
              <a:buChar char="ü"/>
            </a:pPr>
            <a:r>
              <a:rPr lang="fa-IR" sz="2400" b="1" dirty="0">
                <a:ea typeface="Calibri" panose="020F0502020204030204" pitchFamily="34" charset="0"/>
              </a:rPr>
              <a:t>باعث احساس ناامنی و اضطراب</a:t>
            </a:r>
          </a:p>
        </p:txBody>
      </p:sp>
    </p:spTree>
    <p:extLst>
      <p:ext uri="{BB962C8B-B14F-4D97-AF65-F5344CB8AC3E}">
        <p14:creationId xmlns:p14="http://schemas.microsoft.com/office/powerpoint/2010/main" val="4079792380"/>
      </p:ext>
    </p:extLst>
  </p:cSld>
  <p:clrMapOvr>
    <a:masterClrMapping/>
  </p:clrMapOvr>
  <p:transition spd="slow">
    <p:random/>
  </p:transition>
</p:sld>
</file>

<file path=ppt/theme/theme1.xml><?xml version="1.0" encoding="utf-8"?>
<a:theme xmlns:a="http://schemas.openxmlformats.org/drawingml/2006/main" name="Notebook">
  <a:themeElements>
    <a:clrScheme name="Notebook 1">
      <a:dk1>
        <a:srgbClr val="000000"/>
      </a:dk1>
      <a:lt1>
        <a:srgbClr val="FEFDE3"/>
      </a:lt1>
      <a:dk2>
        <a:srgbClr val="221304"/>
      </a:dk2>
      <a:lt2>
        <a:srgbClr val="CBBD83"/>
      </a:lt2>
      <a:accent1>
        <a:srgbClr val="A1BD69"/>
      </a:accent1>
      <a:accent2>
        <a:srgbClr val="3694B6"/>
      </a:accent2>
      <a:accent3>
        <a:srgbClr val="FEFEEF"/>
      </a:accent3>
      <a:accent4>
        <a:srgbClr val="000000"/>
      </a:accent4>
      <a:accent5>
        <a:srgbClr val="CDDBB9"/>
      </a:accent5>
      <a:accent6>
        <a:srgbClr val="3086A5"/>
      </a:accent6>
      <a:hlink>
        <a:srgbClr val="660066"/>
      </a:hlink>
      <a:folHlink>
        <a:srgbClr val="666699"/>
      </a:folHlink>
    </a:clrScheme>
    <a:fontScheme name="Notebook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Notebook 1">
        <a:dk1>
          <a:srgbClr val="000000"/>
        </a:dk1>
        <a:lt1>
          <a:srgbClr val="FEFDE3"/>
        </a:lt1>
        <a:dk2>
          <a:srgbClr val="221304"/>
        </a:dk2>
        <a:lt2>
          <a:srgbClr val="CBBD83"/>
        </a:lt2>
        <a:accent1>
          <a:srgbClr val="A1BD69"/>
        </a:accent1>
        <a:accent2>
          <a:srgbClr val="3694B6"/>
        </a:accent2>
        <a:accent3>
          <a:srgbClr val="FEFEEF"/>
        </a:accent3>
        <a:accent4>
          <a:srgbClr val="000000"/>
        </a:accent4>
        <a:accent5>
          <a:srgbClr val="CDDBB9"/>
        </a:accent5>
        <a:accent6>
          <a:srgbClr val="3086A5"/>
        </a:accent6>
        <a:hlink>
          <a:srgbClr val="6600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book 2">
        <a:dk1>
          <a:srgbClr val="000000"/>
        </a:dk1>
        <a:lt1>
          <a:srgbClr val="FFFFFF"/>
        </a:lt1>
        <a:dk2>
          <a:srgbClr val="221304"/>
        </a:dk2>
        <a:lt2>
          <a:srgbClr val="CBBD83"/>
        </a:lt2>
        <a:accent1>
          <a:srgbClr val="A1BD69"/>
        </a:accent1>
        <a:accent2>
          <a:srgbClr val="3694B6"/>
        </a:accent2>
        <a:accent3>
          <a:srgbClr val="FFFFFF"/>
        </a:accent3>
        <a:accent4>
          <a:srgbClr val="000000"/>
        </a:accent4>
        <a:accent5>
          <a:srgbClr val="CDDBB9"/>
        </a:accent5>
        <a:accent6>
          <a:srgbClr val="3086A5"/>
        </a:accent6>
        <a:hlink>
          <a:srgbClr val="6600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book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7777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Designs\Notebook.pot</Template>
  <TotalTime>1539</TotalTime>
  <Words>1173</Words>
  <Application>Microsoft Office PowerPoint</Application>
  <PresentationFormat>Letter Paper (8.5x11 in)</PresentationFormat>
  <Paragraphs>278</Paragraphs>
  <Slides>30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Notebook</vt:lpstr>
      <vt:lpstr>PowerPoint Presentation</vt:lpstr>
      <vt:lpstr>PowerPoint Presentation</vt:lpstr>
      <vt:lpstr>آموزش درمورد استرس، اضطراب و پاسخهای معمول کودکان به استرس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راهکار ششم: برخورد با رفتار کودک  (مدیریت رفتاری والدین)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Attention Deficit Hyperactivity Disorder (ADHD)</dc:title>
  <dc:creator>Brett L. Patterson</dc:creator>
  <cp:lastModifiedBy>Unknown User</cp:lastModifiedBy>
  <cp:revision>135</cp:revision>
  <cp:lastPrinted>2002-04-30T15:57:14Z</cp:lastPrinted>
  <dcterms:created xsi:type="dcterms:W3CDTF">2002-04-30T03:36:37Z</dcterms:created>
  <dcterms:modified xsi:type="dcterms:W3CDTF">2020-12-20T22:33:48Z</dcterms:modified>
</cp:coreProperties>
</file>